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57" r:id="rId6"/>
    <p:sldId id="373" r:id="rId7"/>
    <p:sldId id="259" r:id="rId8"/>
    <p:sldId id="294" r:id="rId9"/>
    <p:sldId id="266" r:id="rId10"/>
    <p:sldId id="295" r:id="rId11"/>
    <p:sldId id="296" r:id="rId12"/>
    <p:sldId id="261" r:id="rId13"/>
    <p:sldId id="260" r:id="rId14"/>
    <p:sldId id="318" r:id="rId15"/>
    <p:sldId id="326" r:id="rId16"/>
    <p:sldId id="331" r:id="rId17"/>
    <p:sldId id="332" r:id="rId18"/>
    <p:sldId id="330" r:id="rId19"/>
    <p:sldId id="334" r:id="rId20"/>
    <p:sldId id="353" r:id="rId21"/>
    <p:sldId id="352" r:id="rId22"/>
    <p:sldId id="354" r:id="rId23"/>
    <p:sldId id="343" r:id="rId24"/>
    <p:sldId id="338" r:id="rId25"/>
    <p:sldId id="337" r:id="rId26"/>
    <p:sldId id="345" r:id="rId27"/>
    <p:sldId id="348" r:id="rId28"/>
    <p:sldId id="344" r:id="rId29"/>
    <p:sldId id="356" r:id="rId30"/>
    <p:sldId id="339" r:id="rId31"/>
    <p:sldId id="341" r:id="rId32"/>
    <p:sldId id="355" r:id="rId33"/>
    <p:sldId id="358" r:id="rId34"/>
    <p:sldId id="359" r:id="rId35"/>
    <p:sldId id="360" r:id="rId36"/>
    <p:sldId id="357" r:id="rId37"/>
    <p:sldId id="361" r:id="rId38"/>
    <p:sldId id="276" r:id="rId39"/>
    <p:sldId id="267" r:id="rId40"/>
    <p:sldId id="287" r:id="rId41"/>
    <p:sldId id="365" r:id="rId42"/>
    <p:sldId id="371" r:id="rId43"/>
    <p:sldId id="369" r:id="rId44"/>
    <p:sldId id="368" r:id="rId45"/>
    <p:sldId id="269" r:id="rId46"/>
    <p:sldId id="3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74021" autoAdjust="0"/>
  </p:normalViewPr>
  <p:slideViewPr>
    <p:cSldViewPr snapToGrid="0">
      <p:cViewPr varScale="1">
        <p:scale>
          <a:sx n="120" d="100"/>
          <a:sy n="120" d="100"/>
        </p:scale>
        <p:origin x="180" y="96"/>
      </p:cViewPr>
      <p:guideLst>
        <p:guide orient="horz" pos="2160"/>
        <p:guide pos="3840"/>
      </p:guideLst>
    </p:cSldViewPr>
  </p:slideViewPr>
  <p:notesTextViewPr>
    <p:cViewPr>
      <p:scale>
        <a:sx n="1" d="1"/>
        <a:sy n="1" d="1"/>
      </p:scale>
      <p:origin x="0" y="0"/>
    </p:cViewPr>
  </p:notesTextViewPr>
  <p:sorterViewPr>
    <p:cViewPr>
      <p:scale>
        <a:sx n="100" d="100"/>
        <a:sy n="100" d="100"/>
      </p:scale>
      <p:origin x="0" y="7098"/>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lumMod val="50000"/>
          </a:schemeClr>
        </a:solidFill>
        <a:ln>
          <a:noFill/>
        </a:ln>
      </dgm:spPr>
      <dgm:t>
        <a:bodyPr/>
        <a:lstStyle/>
        <a:p>
          <a:r>
            <a:rPr lang="en-US" sz="3600" dirty="0"/>
            <a:t>WELCOME</a:t>
          </a:r>
          <a:endParaRPr lang="en-US" sz="36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242ED1C-9BD9-4E8F-987C-629DA79CC431}">
      <dgm:prSet custT="1"/>
      <dgm:spPr>
        <a:solidFill>
          <a:schemeClr val="accent2">
            <a:lumMod val="50000"/>
          </a:schemeClr>
        </a:solidFill>
      </dgm:spPr>
      <dgm:t>
        <a:bodyPr/>
        <a:lstStyle/>
        <a:p>
          <a:r>
            <a:rPr lang="en-ZA" sz="1800" dirty="0"/>
            <a:t>District Advisory Council  (2021-2022</a:t>
          </a:r>
          <a:r>
            <a:rPr lang="en-ZA" sz="1600" dirty="0"/>
            <a:t>)</a:t>
          </a:r>
        </a:p>
      </dgm:t>
    </dgm:pt>
    <dgm:pt modelId="{AD397ACA-54B0-4660-B68E-A784BF170272}" type="parTrans" cxnId="{2C638D9C-6A96-49AC-B192-FF270F705585}">
      <dgm:prSet/>
      <dgm:spPr/>
      <dgm:t>
        <a:bodyPr/>
        <a:lstStyle/>
        <a:p>
          <a:endParaRPr lang="en-US"/>
        </a:p>
      </dgm:t>
    </dgm:pt>
    <dgm:pt modelId="{9A9FFC26-AE41-4818-9924-828A6651955C}" type="sibTrans" cxnId="{2C638D9C-6A96-49AC-B192-FF270F705585}">
      <dgm:prSet/>
      <dgm:spPr/>
      <dgm:t>
        <a:bodyPr/>
        <a:lstStyle/>
        <a:p>
          <a:endParaRPr lang="en-US"/>
        </a:p>
      </dgm:t>
    </dgm:pt>
    <dgm:pt modelId="{79C5499A-B566-4C6D-A4F2-64C9D9BB5790}">
      <dgm:prSet custT="1"/>
      <dgm:spPr>
        <a:ln w="57150">
          <a:solidFill>
            <a:schemeClr val="accent2">
              <a:lumMod val="50000"/>
            </a:schemeClr>
          </a:solidFill>
        </a:ln>
      </dgm:spPr>
      <dgm:t>
        <a:bodyPr/>
        <a:lstStyle/>
        <a:p>
          <a:r>
            <a:rPr lang="en-ZA" sz="1800" dirty="0"/>
            <a:t>Chair: Debbie Espinoza       </a:t>
          </a:r>
          <a:r>
            <a:rPr lang="en-ZA" sz="1800" dirty="0">
              <a:solidFill>
                <a:schemeClr val="bg1"/>
              </a:solidFill>
              <a:hlinkClick xmlns:r="http://schemas.openxmlformats.org/officeDocument/2006/relationships" r:id="rId1"/>
            </a:rPr>
            <a:t>districtadvisorycouncil@gmail.com</a:t>
          </a:r>
          <a:endParaRPr lang="en-ZA" sz="1800" dirty="0">
            <a:solidFill>
              <a:schemeClr val="bg1"/>
            </a:solidFill>
          </a:endParaRPr>
        </a:p>
      </dgm:t>
    </dgm:pt>
    <dgm:pt modelId="{1F3A069C-EA7F-4034-A653-21AC32A8AB47}" type="parTrans" cxnId="{F0C43383-B410-4DC0-873E-BC553E8687BB}">
      <dgm:prSet/>
      <dgm:spPr/>
      <dgm:t>
        <a:bodyPr/>
        <a:lstStyle/>
        <a:p>
          <a:endParaRPr lang="en-US"/>
        </a:p>
      </dgm:t>
    </dgm:pt>
    <dgm:pt modelId="{C1158C17-2D09-4271-9DA1-1BAF14030556}" type="sibTrans" cxnId="{F0C43383-B410-4DC0-873E-BC553E8687BB}">
      <dgm:prSet/>
      <dgm:spPr/>
      <dgm:t>
        <a:bodyPr/>
        <a:lstStyle/>
        <a:p>
          <a:endParaRPr lang="en-US"/>
        </a:p>
      </dgm:t>
    </dgm:pt>
    <dgm:pt modelId="{E8DBBD1F-2D2C-4512-B4E1-BEA9FE73A1B6}">
      <dgm:prSet custT="1"/>
      <dgm:spPr>
        <a:solidFill>
          <a:schemeClr val="accent2">
            <a:lumMod val="50000"/>
          </a:schemeClr>
        </a:solidFill>
      </dgm:spPr>
      <dgm:t>
        <a:bodyPr/>
        <a:lstStyle/>
        <a:p>
          <a:r>
            <a:rPr lang="en-US" sz="1800" dirty="0"/>
            <a:t>North Area Advisory Council     (2020-2021</a:t>
          </a:r>
          <a:r>
            <a:rPr lang="en-US" sz="1600" dirty="0"/>
            <a:t>)</a:t>
          </a:r>
        </a:p>
      </dgm:t>
    </dgm:pt>
    <dgm:pt modelId="{CED5A062-B8BF-4A3F-B0D6-5314E0DB7D16}" type="parTrans" cxnId="{CD07060D-0FA5-484C-9925-A19528880F84}">
      <dgm:prSet/>
      <dgm:spPr/>
      <dgm:t>
        <a:bodyPr/>
        <a:lstStyle/>
        <a:p>
          <a:endParaRPr lang="en-US"/>
        </a:p>
      </dgm:t>
    </dgm:pt>
    <dgm:pt modelId="{C10431EA-433C-486B-A92D-D4558293D5F5}" type="sibTrans" cxnId="{CD07060D-0FA5-484C-9925-A19528880F84}">
      <dgm:prSet/>
      <dgm:spPr/>
      <dgm:t>
        <a:bodyPr/>
        <a:lstStyle/>
        <a:p>
          <a:endParaRPr lang="en-US"/>
        </a:p>
      </dgm:t>
    </dgm:pt>
    <dgm:pt modelId="{7569D38E-CEB4-47BD-8EEB-B781F8C85BF3}">
      <dgm:prSet custT="1"/>
      <dgm:spPr>
        <a:ln w="57150">
          <a:solidFill>
            <a:schemeClr val="accent2">
              <a:lumMod val="50000"/>
            </a:schemeClr>
          </a:solidFill>
        </a:ln>
      </dgm:spPr>
      <dgm:t>
        <a:bodyPr/>
        <a:lstStyle/>
        <a:p>
          <a:r>
            <a:rPr lang="en-US" sz="1800" dirty="0"/>
            <a:t>Chair: Jeff Bold			</a:t>
          </a:r>
          <a:r>
            <a:rPr lang="en-US" sz="1800" dirty="0">
              <a:hlinkClick xmlns:r="http://schemas.openxmlformats.org/officeDocument/2006/relationships" r:id="rId2"/>
            </a:rPr>
            <a:t>northareaadvisory@gmail.com</a:t>
          </a:r>
          <a:endParaRPr lang="en-US" sz="1800" dirty="0"/>
        </a:p>
      </dgm:t>
    </dgm:pt>
    <dgm:pt modelId="{23B94258-F03F-4010-B964-D82AC3BC1C26}" type="parTrans" cxnId="{D25394B9-2E36-479C-BF53-3CE6C29DF3F5}">
      <dgm:prSet/>
      <dgm:spPr/>
      <dgm:t>
        <a:bodyPr/>
        <a:lstStyle/>
        <a:p>
          <a:endParaRPr lang="en-US"/>
        </a:p>
      </dgm:t>
    </dgm:pt>
    <dgm:pt modelId="{B3D2898F-4BC4-4A2E-B925-E2A0974D5559}" type="sibTrans" cxnId="{D25394B9-2E36-479C-BF53-3CE6C29DF3F5}">
      <dgm:prSet/>
      <dgm:spPr/>
      <dgm:t>
        <a:bodyPr/>
        <a:lstStyle/>
        <a:p>
          <a:endParaRPr lang="en-US"/>
        </a:p>
      </dgm:t>
    </dgm:pt>
    <dgm:pt modelId="{DB2014A5-61BE-4FBD-9475-79D42A4BB859}">
      <dgm:prSet custT="1"/>
      <dgm:spPr>
        <a:solidFill>
          <a:schemeClr val="accent2">
            <a:lumMod val="50000"/>
          </a:schemeClr>
        </a:solidFill>
      </dgm:spPr>
      <dgm:t>
        <a:bodyPr/>
        <a:lstStyle/>
        <a:p>
          <a:r>
            <a:rPr lang="en-US" sz="1800" dirty="0"/>
            <a:t>Central Area Advisory Council     (2020-2021)</a:t>
          </a:r>
        </a:p>
      </dgm:t>
    </dgm:pt>
    <dgm:pt modelId="{4ADEE806-7700-477F-AA18-3CEF2DD88F0C}" type="parTrans" cxnId="{7B77F24B-E49A-461B-9259-B13BD43452CE}">
      <dgm:prSet/>
      <dgm:spPr/>
      <dgm:t>
        <a:bodyPr/>
        <a:lstStyle/>
        <a:p>
          <a:endParaRPr lang="en-US"/>
        </a:p>
      </dgm:t>
    </dgm:pt>
    <dgm:pt modelId="{1F75660F-131F-4AAF-9960-8819641BC39C}" type="sibTrans" cxnId="{7B77F24B-E49A-461B-9259-B13BD43452CE}">
      <dgm:prSet/>
      <dgm:spPr/>
      <dgm:t>
        <a:bodyPr/>
        <a:lstStyle/>
        <a:p>
          <a:endParaRPr lang="en-US"/>
        </a:p>
      </dgm:t>
    </dgm:pt>
    <dgm:pt modelId="{D4598B09-A3AA-42E6-A922-5A4B1EC4AD64}">
      <dgm:prSet custT="1"/>
      <dgm:spPr>
        <a:ln w="57150">
          <a:solidFill>
            <a:schemeClr val="accent2">
              <a:lumMod val="50000"/>
            </a:schemeClr>
          </a:solidFill>
        </a:ln>
      </dgm:spPr>
      <dgm:t>
        <a:bodyPr/>
        <a:lstStyle/>
        <a:p>
          <a:r>
            <a:rPr lang="en-US" sz="1800" dirty="0"/>
            <a:t>Chair: Maritza Masseria		</a:t>
          </a:r>
          <a:r>
            <a:rPr lang="en-US" sz="1800" dirty="0">
              <a:hlinkClick xmlns:r="http://schemas.openxmlformats.org/officeDocument/2006/relationships" r:id="rId3"/>
            </a:rPr>
            <a:t>caac.chair@gmail.com</a:t>
          </a:r>
          <a:r>
            <a:rPr lang="en-US" sz="1800" dirty="0"/>
            <a:t> </a:t>
          </a:r>
        </a:p>
      </dgm:t>
    </dgm:pt>
    <dgm:pt modelId="{8A5A75A6-0BB5-4203-BF7B-44B5B3EAB066}" type="parTrans" cxnId="{6BB9E580-EC37-4C13-8C49-F8E89163E17F}">
      <dgm:prSet/>
      <dgm:spPr/>
      <dgm:t>
        <a:bodyPr/>
        <a:lstStyle/>
        <a:p>
          <a:endParaRPr lang="en-US"/>
        </a:p>
      </dgm:t>
    </dgm:pt>
    <dgm:pt modelId="{9E82CB5B-6F10-4E3F-8F6C-43DBD25383D2}" type="sibTrans" cxnId="{6BB9E580-EC37-4C13-8C49-F8E89163E17F}">
      <dgm:prSet/>
      <dgm:spPr/>
      <dgm:t>
        <a:bodyPr/>
        <a:lstStyle/>
        <a:p>
          <a:endParaRPr lang="en-US"/>
        </a:p>
      </dgm:t>
    </dgm:pt>
    <dgm:pt modelId="{C3F77561-C33E-4A40-ACED-B48B9E47F3CA}">
      <dgm:prSet custT="1"/>
      <dgm:spPr>
        <a:solidFill>
          <a:schemeClr val="accent2">
            <a:lumMod val="50000"/>
          </a:schemeClr>
        </a:solidFill>
      </dgm:spPr>
      <dgm:t>
        <a:bodyPr/>
        <a:lstStyle/>
        <a:p>
          <a:r>
            <a:rPr lang="en-US" sz="1800" dirty="0"/>
            <a:t>South Area Advisory Council     (2020-2021)</a:t>
          </a:r>
        </a:p>
      </dgm:t>
    </dgm:pt>
    <dgm:pt modelId="{6E6E7E88-1561-43FA-98CA-39DF10514085}" type="parTrans" cxnId="{CD8F2A82-9891-4B4F-BE91-9130C53BDD9F}">
      <dgm:prSet/>
      <dgm:spPr/>
      <dgm:t>
        <a:bodyPr/>
        <a:lstStyle/>
        <a:p>
          <a:endParaRPr lang="en-US"/>
        </a:p>
      </dgm:t>
    </dgm:pt>
    <dgm:pt modelId="{797472AA-5509-460F-A00B-D84060BF70A1}" type="sibTrans" cxnId="{CD8F2A82-9891-4B4F-BE91-9130C53BDD9F}">
      <dgm:prSet/>
      <dgm:spPr/>
      <dgm:t>
        <a:bodyPr/>
        <a:lstStyle/>
        <a:p>
          <a:endParaRPr lang="en-US"/>
        </a:p>
      </dgm:t>
    </dgm:pt>
    <dgm:pt modelId="{7532BB36-BD15-4CED-A96D-DDB28625968C}">
      <dgm:prSet custT="1"/>
      <dgm:spPr>
        <a:ln w="57150">
          <a:solidFill>
            <a:schemeClr val="accent2">
              <a:lumMod val="50000"/>
            </a:schemeClr>
          </a:solidFill>
        </a:ln>
      </dgm:spPr>
      <dgm:t>
        <a:bodyPr/>
        <a:lstStyle/>
        <a:p>
          <a:r>
            <a:rPr lang="en-US" sz="1800" dirty="0"/>
            <a:t>Chair: Veronica Newmeyer</a:t>
          </a:r>
          <a:r>
            <a:rPr lang="en-US" sz="1800" dirty="0">
              <a:solidFill>
                <a:srgbClr val="0070C0"/>
              </a:solidFill>
            </a:rPr>
            <a:t>	</a:t>
          </a:r>
          <a:r>
            <a:rPr lang="en-US" sz="1800" u="sng" dirty="0">
              <a:solidFill>
                <a:srgbClr val="0070C0"/>
              </a:solidFill>
              <a:hlinkClick xmlns:r="http://schemas.openxmlformats.org/officeDocument/2006/relationships" r:id="rId4"/>
            </a:rPr>
            <a:t>browardsoutharea</a:t>
          </a:r>
          <a:r>
            <a:rPr lang="en-US" sz="1800" u="sng" dirty="0">
              <a:solidFill>
                <a:srgbClr val="0070C0"/>
              </a:solidFill>
              <a:latin typeface="+mj-lt"/>
              <a:hlinkClick xmlns:r="http://schemas.openxmlformats.org/officeDocument/2006/relationships" r:id="rId4"/>
            </a:rPr>
            <a:t>@gmail.com</a:t>
          </a:r>
          <a:endParaRPr lang="en-US" sz="1800" u="sng" dirty="0">
            <a:solidFill>
              <a:srgbClr val="0070C0"/>
            </a:solidFill>
            <a:latin typeface="+mj-lt"/>
          </a:endParaRPr>
        </a:p>
      </dgm:t>
    </dgm:pt>
    <dgm:pt modelId="{6704D8B4-943F-425E-B928-FAEED77D72B8}" type="parTrans" cxnId="{E2AC8F97-15E4-4E1F-AB12-C82105BE7C63}">
      <dgm:prSet/>
      <dgm:spPr/>
      <dgm:t>
        <a:bodyPr/>
        <a:lstStyle/>
        <a:p>
          <a:endParaRPr lang="en-US"/>
        </a:p>
      </dgm:t>
    </dgm:pt>
    <dgm:pt modelId="{573E672E-26F5-4069-911B-19E84D92B755}" type="sibTrans" cxnId="{E2AC8F97-15E4-4E1F-AB12-C82105BE7C63}">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5"/>
      <dgm:spPr/>
    </dgm:pt>
    <dgm:pt modelId="{8EFCDC49-2431-44A7-9E88-01190BAF5B19}" type="pres">
      <dgm:prSet presAssocID="{7A49DF98-867D-48FD-8C6A-11619CC54E26}" presName="parentText" presStyleLbl="node1" presStyleIdx="0" presStyleCnt="5" custScaleY="148987" custLinFactX="-6119" custLinFactNeighborX="-100000" custLinFactNeighborY="333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5">
        <dgm:presLayoutVars>
          <dgm:bulletEnabled val="1"/>
        </dgm:presLayoutVars>
      </dgm:prSet>
      <dgm:spPr/>
    </dgm:pt>
    <dgm:pt modelId="{EE1DF380-F208-49AD-A11F-D8A5D3479FA2}" type="pres">
      <dgm:prSet presAssocID="{C8FD5B74-EA17-4780-8EAB-5CC8C9F831ED}" presName="spaceBetweenRectangles" presStyleCnt="0"/>
      <dgm:spPr/>
    </dgm:pt>
    <dgm:pt modelId="{14D05D55-D95C-4B9F-B798-5886B687E438}" type="pres">
      <dgm:prSet presAssocID="{9242ED1C-9BD9-4E8F-987C-629DA79CC431}" presName="parentLin" presStyleCnt="0"/>
      <dgm:spPr/>
    </dgm:pt>
    <dgm:pt modelId="{D0036104-8CF8-4697-BF47-593D901A6A3D}" type="pres">
      <dgm:prSet presAssocID="{9242ED1C-9BD9-4E8F-987C-629DA79CC431}" presName="parentLeftMargin" presStyleLbl="node1" presStyleIdx="0" presStyleCnt="5"/>
      <dgm:spPr/>
    </dgm:pt>
    <dgm:pt modelId="{FC897473-09A5-4992-9981-FB67AADF4BB2}" type="pres">
      <dgm:prSet presAssocID="{9242ED1C-9BD9-4E8F-987C-629DA79CC431}" presName="parentText" presStyleLbl="node1" presStyleIdx="1" presStyleCnt="5" custScaleY="74443">
        <dgm:presLayoutVars>
          <dgm:chMax val="0"/>
          <dgm:bulletEnabled val="1"/>
        </dgm:presLayoutVars>
      </dgm:prSet>
      <dgm:spPr/>
    </dgm:pt>
    <dgm:pt modelId="{C8732860-32E2-4C71-A6A3-E46127A48467}" type="pres">
      <dgm:prSet presAssocID="{9242ED1C-9BD9-4E8F-987C-629DA79CC431}" presName="negativeSpace" presStyleCnt="0"/>
      <dgm:spPr/>
    </dgm:pt>
    <dgm:pt modelId="{A1389189-BA21-4693-A1B6-611E344AE4E1}" type="pres">
      <dgm:prSet presAssocID="{9242ED1C-9BD9-4E8F-987C-629DA79CC431}" presName="childText" presStyleLbl="conFgAcc1" presStyleIdx="1" presStyleCnt="5" custLinFactNeighborX="-31917" custLinFactNeighborY="9721">
        <dgm:presLayoutVars>
          <dgm:bulletEnabled val="1"/>
        </dgm:presLayoutVars>
      </dgm:prSet>
      <dgm:spPr/>
    </dgm:pt>
    <dgm:pt modelId="{819674D5-CA49-46DC-8B8E-9715F35040FE}" type="pres">
      <dgm:prSet presAssocID="{9A9FFC26-AE41-4818-9924-828A6651955C}" presName="spaceBetweenRectangles" presStyleCnt="0"/>
      <dgm:spPr/>
    </dgm:pt>
    <dgm:pt modelId="{185E9A49-CCC0-4E6D-83A7-A9DA00F24E60}" type="pres">
      <dgm:prSet presAssocID="{E8DBBD1F-2D2C-4512-B4E1-BEA9FE73A1B6}" presName="parentLin" presStyleCnt="0"/>
      <dgm:spPr/>
    </dgm:pt>
    <dgm:pt modelId="{4AB2E66B-F9E4-4A4E-BF05-BF9CBEF6A00A}" type="pres">
      <dgm:prSet presAssocID="{E8DBBD1F-2D2C-4512-B4E1-BEA9FE73A1B6}" presName="parentLeftMargin" presStyleLbl="node1" presStyleIdx="1" presStyleCnt="5"/>
      <dgm:spPr/>
    </dgm:pt>
    <dgm:pt modelId="{2C48DC42-F3C9-4C6B-AAEB-6E62DBE680E2}" type="pres">
      <dgm:prSet presAssocID="{E8DBBD1F-2D2C-4512-B4E1-BEA9FE73A1B6}" presName="parentText" presStyleLbl="node1" presStyleIdx="2" presStyleCnt="5" custScaleY="69200">
        <dgm:presLayoutVars>
          <dgm:chMax val="0"/>
          <dgm:bulletEnabled val="1"/>
        </dgm:presLayoutVars>
      </dgm:prSet>
      <dgm:spPr/>
    </dgm:pt>
    <dgm:pt modelId="{5FECD770-DD03-467B-A9C2-3EB54A84CE58}" type="pres">
      <dgm:prSet presAssocID="{E8DBBD1F-2D2C-4512-B4E1-BEA9FE73A1B6}" presName="negativeSpace" presStyleCnt="0"/>
      <dgm:spPr/>
    </dgm:pt>
    <dgm:pt modelId="{F0369094-9F92-45E1-9FD5-B5F89D0FB2F2}" type="pres">
      <dgm:prSet presAssocID="{E8DBBD1F-2D2C-4512-B4E1-BEA9FE73A1B6}" presName="childText" presStyleLbl="conFgAcc1" presStyleIdx="2" presStyleCnt="5">
        <dgm:presLayoutVars>
          <dgm:bulletEnabled val="1"/>
        </dgm:presLayoutVars>
      </dgm:prSet>
      <dgm:spPr/>
    </dgm:pt>
    <dgm:pt modelId="{868D805A-4CA7-4D6E-8144-FCC7E1EBADC9}" type="pres">
      <dgm:prSet presAssocID="{C10431EA-433C-486B-A92D-D4558293D5F5}" presName="spaceBetweenRectangles" presStyleCnt="0"/>
      <dgm:spPr/>
    </dgm:pt>
    <dgm:pt modelId="{ED61FF9D-7635-4A54-88E1-BA730C886942}" type="pres">
      <dgm:prSet presAssocID="{DB2014A5-61BE-4FBD-9475-79D42A4BB859}" presName="parentLin" presStyleCnt="0"/>
      <dgm:spPr/>
    </dgm:pt>
    <dgm:pt modelId="{41CD6E1E-A733-44DD-B6ED-819A41D91DB2}" type="pres">
      <dgm:prSet presAssocID="{DB2014A5-61BE-4FBD-9475-79D42A4BB859}" presName="parentLeftMargin" presStyleLbl="node1" presStyleIdx="2" presStyleCnt="5"/>
      <dgm:spPr/>
    </dgm:pt>
    <dgm:pt modelId="{CA9A413B-CE69-40C9-886C-0D9D38861F28}" type="pres">
      <dgm:prSet presAssocID="{DB2014A5-61BE-4FBD-9475-79D42A4BB859}" presName="parentText" presStyleLbl="node1" presStyleIdx="3" presStyleCnt="5" custScaleY="68502">
        <dgm:presLayoutVars>
          <dgm:chMax val="0"/>
          <dgm:bulletEnabled val="1"/>
        </dgm:presLayoutVars>
      </dgm:prSet>
      <dgm:spPr/>
    </dgm:pt>
    <dgm:pt modelId="{1D021434-2A86-4D91-9AF9-ABB7C583E0A9}" type="pres">
      <dgm:prSet presAssocID="{DB2014A5-61BE-4FBD-9475-79D42A4BB859}" presName="negativeSpace" presStyleCnt="0"/>
      <dgm:spPr/>
    </dgm:pt>
    <dgm:pt modelId="{AADF8932-4B58-4366-A25D-3144DD906801}" type="pres">
      <dgm:prSet presAssocID="{DB2014A5-61BE-4FBD-9475-79D42A4BB859}" presName="childText" presStyleLbl="conFgAcc1" presStyleIdx="3" presStyleCnt="5">
        <dgm:presLayoutVars>
          <dgm:bulletEnabled val="1"/>
        </dgm:presLayoutVars>
      </dgm:prSet>
      <dgm:spPr/>
    </dgm:pt>
    <dgm:pt modelId="{6FAE3192-05BC-4AD4-8602-7008098BEA9A}" type="pres">
      <dgm:prSet presAssocID="{1F75660F-131F-4AAF-9960-8819641BC39C}" presName="spaceBetweenRectangles" presStyleCnt="0"/>
      <dgm:spPr/>
    </dgm:pt>
    <dgm:pt modelId="{DEC0DDEA-80FD-4569-93E3-E701F6E61310}" type="pres">
      <dgm:prSet presAssocID="{C3F77561-C33E-4A40-ACED-B48B9E47F3CA}" presName="parentLin" presStyleCnt="0"/>
      <dgm:spPr/>
    </dgm:pt>
    <dgm:pt modelId="{8D4876A9-4F89-46A5-93DE-35700FE08BFB}" type="pres">
      <dgm:prSet presAssocID="{C3F77561-C33E-4A40-ACED-B48B9E47F3CA}" presName="parentLeftMargin" presStyleLbl="node1" presStyleIdx="3" presStyleCnt="5"/>
      <dgm:spPr/>
    </dgm:pt>
    <dgm:pt modelId="{59644A58-61F6-4896-957F-9F8BA0A02000}" type="pres">
      <dgm:prSet presAssocID="{C3F77561-C33E-4A40-ACED-B48B9E47F3CA}" presName="parentText" presStyleLbl="node1" presStyleIdx="4" presStyleCnt="5" custScaleY="67745">
        <dgm:presLayoutVars>
          <dgm:chMax val="0"/>
          <dgm:bulletEnabled val="1"/>
        </dgm:presLayoutVars>
      </dgm:prSet>
      <dgm:spPr/>
    </dgm:pt>
    <dgm:pt modelId="{0C456ADC-A344-44D3-B34D-DD6B10EA426D}" type="pres">
      <dgm:prSet presAssocID="{C3F77561-C33E-4A40-ACED-B48B9E47F3CA}" presName="negativeSpace" presStyleCnt="0"/>
      <dgm:spPr/>
    </dgm:pt>
    <dgm:pt modelId="{12D9EB4E-52BB-4C4F-970A-21ED62F2BE4A}" type="pres">
      <dgm:prSet presAssocID="{C3F77561-C33E-4A40-ACED-B48B9E47F3CA}" presName="childText" presStyleLbl="conFgAcc1" presStyleIdx="4" presStyleCnt="5" custLinFactNeighborX="-48055" custLinFactNeighborY="7754">
        <dgm:presLayoutVars>
          <dgm:bulletEnabled val="1"/>
        </dgm:presLayoutVars>
      </dgm:prSet>
      <dgm:spPr/>
    </dgm:pt>
  </dgm:ptLst>
  <dgm:cxnLst>
    <dgm:cxn modelId="{CD07060D-0FA5-484C-9925-A19528880F84}" srcId="{B192402E-D48E-4A20-9102-455829196172}" destId="{E8DBBD1F-2D2C-4512-B4E1-BEA9FE73A1B6}" srcOrd="2" destOrd="0" parTransId="{CED5A062-B8BF-4A3F-B0D6-5314E0DB7D16}" sibTransId="{C10431EA-433C-486B-A92D-D4558293D5F5}"/>
    <dgm:cxn modelId="{724E7C11-13AB-4B44-B6C9-48386E84854A}" type="presOf" srcId="{D4598B09-A3AA-42E6-A922-5A4B1EC4AD64}" destId="{AADF8932-4B58-4366-A25D-3144DD906801}" srcOrd="0"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54CAF536-1B0D-4F6C-984D-47B4D387B4ED}" type="presOf" srcId="{DB2014A5-61BE-4FBD-9475-79D42A4BB859}" destId="{41CD6E1E-A733-44DD-B6ED-819A41D91DB2}" srcOrd="0" destOrd="0" presId="urn:microsoft.com/office/officeart/2005/8/layout/list1"/>
    <dgm:cxn modelId="{A4A7C83A-6EAA-4795-AF85-37141E3C0DB1}" type="presOf" srcId="{C3F77561-C33E-4A40-ACED-B48B9E47F3CA}" destId="{8D4876A9-4F89-46A5-93DE-35700FE08BFB}" srcOrd="0" destOrd="0" presId="urn:microsoft.com/office/officeart/2005/8/layout/list1"/>
    <dgm:cxn modelId="{7B77F24B-E49A-461B-9259-B13BD43452CE}" srcId="{B192402E-D48E-4A20-9102-455829196172}" destId="{DB2014A5-61BE-4FBD-9475-79D42A4BB859}" srcOrd="3" destOrd="0" parTransId="{4ADEE806-7700-477F-AA18-3CEF2DD88F0C}" sibTransId="{1F75660F-131F-4AAF-9960-8819641BC39C}"/>
    <dgm:cxn modelId="{18C69A53-42D4-47B0-B9D8-9BF83D37BEAC}" type="presOf" srcId="{E8DBBD1F-2D2C-4512-B4E1-BEA9FE73A1B6}" destId="{4AB2E66B-F9E4-4A4E-BF05-BF9CBEF6A00A}" srcOrd="0" destOrd="0" presId="urn:microsoft.com/office/officeart/2005/8/layout/list1"/>
    <dgm:cxn modelId="{6BB9E580-EC37-4C13-8C49-F8E89163E17F}" srcId="{DB2014A5-61BE-4FBD-9475-79D42A4BB859}" destId="{D4598B09-A3AA-42E6-A922-5A4B1EC4AD64}" srcOrd="0" destOrd="0" parTransId="{8A5A75A6-0BB5-4203-BF7B-44B5B3EAB066}" sibTransId="{9E82CB5B-6F10-4E3F-8F6C-43DBD25383D2}"/>
    <dgm:cxn modelId="{CD8F2A82-9891-4B4F-BE91-9130C53BDD9F}" srcId="{B192402E-D48E-4A20-9102-455829196172}" destId="{C3F77561-C33E-4A40-ACED-B48B9E47F3CA}" srcOrd="4" destOrd="0" parTransId="{6E6E7E88-1561-43FA-98CA-39DF10514085}" sibTransId="{797472AA-5509-460F-A00B-D84060BF70A1}"/>
    <dgm:cxn modelId="{F0C43383-B410-4DC0-873E-BC553E8687BB}" srcId="{9242ED1C-9BD9-4E8F-987C-629DA79CC431}" destId="{79C5499A-B566-4C6D-A4F2-64C9D9BB5790}" srcOrd="0" destOrd="0" parTransId="{1F3A069C-EA7F-4034-A653-21AC32A8AB47}" sibTransId="{C1158C17-2D09-4271-9DA1-1BAF14030556}"/>
    <dgm:cxn modelId="{05455E8B-69D0-4FF1-BDCA-691FFDD1D351}" type="presOf" srcId="{E8DBBD1F-2D2C-4512-B4E1-BEA9FE73A1B6}" destId="{2C48DC42-F3C9-4C6B-AAEB-6E62DBE680E2}" srcOrd="1" destOrd="0" presId="urn:microsoft.com/office/officeart/2005/8/layout/list1"/>
    <dgm:cxn modelId="{E2AC8F97-15E4-4E1F-AB12-C82105BE7C63}" srcId="{C3F77561-C33E-4A40-ACED-B48B9E47F3CA}" destId="{7532BB36-BD15-4CED-A96D-DDB28625968C}" srcOrd="0" destOrd="0" parTransId="{6704D8B4-943F-425E-B928-FAEED77D72B8}" sibTransId="{573E672E-26F5-4069-911B-19E84D92B755}"/>
    <dgm:cxn modelId="{8036749C-6947-4525-8C9A-E60DA6BAF433}" type="presOf" srcId="{DB2014A5-61BE-4FBD-9475-79D42A4BB859}" destId="{CA9A413B-CE69-40C9-886C-0D9D38861F28}" srcOrd="1" destOrd="0" presId="urn:microsoft.com/office/officeart/2005/8/layout/list1"/>
    <dgm:cxn modelId="{2C638D9C-6A96-49AC-B192-FF270F705585}" srcId="{B192402E-D48E-4A20-9102-455829196172}" destId="{9242ED1C-9BD9-4E8F-987C-629DA79CC431}" srcOrd="1" destOrd="0" parTransId="{AD397ACA-54B0-4660-B68E-A784BF170272}" sibTransId="{9A9FFC26-AE41-4818-9924-828A6651955C}"/>
    <dgm:cxn modelId="{A951959C-5126-4E91-AC35-E0F53F429A66}" type="presOf" srcId="{9242ED1C-9BD9-4E8F-987C-629DA79CC431}" destId="{D0036104-8CF8-4697-BF47-593D901A6A3D}" srcOrd="0" destOrd="0" presId="urn:microsoft.com/office/officeart/2005/8/layout/list1"/>
    <dgm:cxn modelId="{323B659E-DBBB-459D-BAA9-704ADD5267A5}" type="presOf" srcId="{7A49DF98-867D-48FD-8C6A-11619CC54E26}" destId="{8EFCDC49-2431-44A7-9E88-01190BAF5B19}" srcOrd="1" destOrd="0" presId="urn:microsoft.com/office/officeart/2005/8/layout/list1"/>
    <dgm:cxn modelId="{46BC9EB1-CE19-4929-AC75-92ED3E72F024}" type="presOf" srcId="{C3F77561-C33E-4A40-ACED-B48B9E47F3CA}" destId="{59644A58-61F6-4896-957F-9F8BA0A02000}"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8AA652B6-80E5-4DA3-9F14-F9DB74777B4B}" type="presOf" srcId="{7569D38E-CEB4-47BD-8EEB-B781F8C85BF3}" destId="{F0369094-9F92-45E1-9FD5-B5F89D0FB2F2}" srcOrd="0" destOrd="0" presId="urn:microsoft.com/office/officeart/2005/8/layout/list1"/>
    <dgm:cxn modelId="{D25394B9-2E36-479C-BF53-3CE6C29DF3F5}" srcId="{E8DBBD1F-2D2C-4512-B4E1-BEA9FE73A1B6}" destId="{7569D38E-CEB4-47BD-8EEB-B781F8C85BF3}" srcOrd="0" destOrd="0" parTransId="{23B94258-F03F-4010-B964-D82AC3BC1C26}" sibTransId="{B3D2898F-4BC4-4A2E-B925-E2A0974D5559}"/>
    <dgm:cxn modelId="{1514D9C3-0364-4D35-B599-B493CBB9F80D}" srcId="{B192402E-D48E-4A20-9102-455829196172}" destId="{7A49DF98-867D-48FD-8C6A-11619CC54E26}" srcOrd="0" destOrd="0" parTransId="{68E16295-5968-427D-8FEC-140904115879}" sibTransId="{C8FD5B74-EA17-4780-8EAB-5CC8C9F831ED}"/>
    <dgm:cxn modelId="{DE209BDF-E08E-4A12-B3EC-35FFBD38C1E7}" type="presOf" srcId="{7532BB36-BD15-4CED-A96D-DDB28625968C}" destId="{12D9EB4E-52BB-4C4F-970A-21ED62F2BE4A}" srcOrd="0" destOrd="0" presId="urn:microsoft.com/office/officeart/2005/8/layout/list1"/>
    <dgm:cxn modelId="{EF62C2EB-A2E8-4A70-A4FE-9ED49204DFF4}" type="presOf" srcId="{9242ED1C-9BD9-4E8F-987C-629DA79CC431}" destId="{FC897473-09A5-4992-9981-FB67AADF4BB2}" srcOrd="1" destOrd="0" presId="urn:microsoft.com/office/officeart/2005/8/layout/list1"/>
    <dgm:cxn modelId="{50E4AAED-ECDC-4575-BA45-A3C06AC70654}" type="presOf" srcId="{7A49DF98-867D-48FD-8C6A-11619CC54E26}" destId="{47D332B7-C90F-4055-8376-68DED81340C7}" srcOrd="0" destOrd="0" presId="urn:microsoft.com/office/officeart/2005/8/layout/list1"/>
    <dgm:cxn modelId="{D6D3B5F0-137B-4D79-AA46-309E6167A08D}" type="presOf" srcId="{79C5499A-B566-4C6D-A4F2-64C9D9BB5790}" destId="{A1389189-BA21-4693-A1B6-611E344AE4E1}"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 modelId="{DB4FB57F-5A07-46AA-A132-72F9C1B0647C}" type="presParOf" srcId="{48838873-4431-4954-9171-1238775AC576}" destId="{EE1DF380-F208-49AD-A11F-D8A5D3479FA2}" srcOrd="3" destOrd="0" presId="urn:microsoft.com/office/officeart/2005/8/layout/list1"/>
    <dgm:cxn modelId="{F803F066-C2B0-4463-833F-2CA5180C8AB3}" type="presParOf" srcId="{48838873-4431-4954-9171-1238775AC576}" destId="{14D05D55-D95C-4B9F-B798-5886B687E438}" srcOrd="4" destOrd="0" presId="urn:microsoft.com/office/officeart/2005/8/layout/list1"/>
    <dgm:cxn modelId="{56ED51B5-2D2C-451D-9C42-0EF3EA4E3AF0}" type="presParOf" srcId="{14D05D55-D95C-4B9F-B798-5886B687E438}" destId="{D0036104-8CF8-4697-BF47-593D901A6A3D}" srcOrd="0" destOrd="0" presId="urn:microsoft.com/office/officeart/2005/8/layout/list1"/>
    <dgm:cxn modelId="{219147E8-AF3F-4719-958A-DCAC36B90E8D}" type="presParOf" srcId="{14D05D55-D95C-4B9F-B798-5886B687E438}" destId="{FC897473-09A5-4992-9981-FB67AADF4BB2}" srcOrd="1" destOrd="0" presId="urn:microsoft.com/office/officeart/2005/8/layout/list1"/>
    <dgm:cxn modelId="{10649143-C18B-4C87-B3D1-D5E9D33C80BC}" type="presParOf" srcId="{48838873-4431-4954-9171-1238775AC576}" destId="{C8732860-32E2-4C71-A6A3-E46127A48467}" srcOrd="5" destOrd="0" presId="urn:microsoft.com/office/officeart/2005/8/layout/list1"/>
    <dgm:cxn modelId="{57BE789A-D7CD-4B06-8383-FEFB511558A8}" type="presParOf" srcId="{48838873-4431-4954-9171-1238775AC576}" destId="{A1389189-BA21-4693-A1B6-611E344AE4E1}" srcOrd="6" destOrd="0" presId="urn:microsoft.com/office/officeart/2005/8/layout/list1"/>
    <dgm:cxn modelId="{515B4496-3140-4DE3-8464-D99BE3AF5FFC}" type="presParOf" srcId="{48838873-4431-4954-9171-1238775AC576}" destId="{819674D5-CA49-46DC-8B8E-9715F35040FE}" srcOrd="7" destOrd="0" presId="urn:microsoft.com/office/officeart/2005/8/layout/list1"/>
    <dgm:cxn modelId="{401AF4D5-C7AA-4726-BBBE-A47BDDD0D3BC}" type="presParOf" srcId="{48838873-4431-4954-9171-1238775AC576}" destId="{185E9A49-CCC0-4E6D-83A7-A9DA00F24E60}" srcOrd="8" destOrd="0" presId="urn:microsoft.com/office/officeart/2005/8/layout/list1"/>
    <dgm:cxn modelId="{5C755CEC-B05B-48AC-9E5D-7E4C1238775D}" type="presParOf" srcId="{185E9A49-CCC0-4E6D-83A7-A9DA00F24E60}" destId="{4AB2E66B-F9E4-4A4E-BF05-BF9CBEF6A00A}" srcOrd="0" destOrd="0" presId="urn:microsoft.com/office/officeart/2005/8/layout/list1"/>
    <dgm:cxn modelId="{E0DCA2FB-B0FB-483E-9F04-38776D137506}" type="presParOf" srcId="{185E9A49-CCC0-4E6D-83A7-A9DA00F24E60}" destId="{2C48DC42-F3C9-4C6B-AAEB-6E62DBE680E2}" srcOrd="1" destOrd="0" presId="urn:microsoft.com/office/officeart/2005/8/layout/list1"/>
    <dgm:cxn modelId="{324EF2CE-D06F-4590-B0E5-8BBF92B658C6}" type="presParOf" srcId="{48838873-4431-4954-9171-1238775AC576}" destId="{5FECD770-DD03-467B-A9C2-3EB54A84CE58}" srcOrd="9" destOrd="0" presId="urn:microsoft.com/office/officeart/2005/8/layout/list1"/>
    <dgm:cxn modelId="{F519CE14-DD1D-449E-9840-8DDEE779CFD7}" type="presParOf" srcId="{48838873-4431-4954-9171-1238775AC576}" destId="{F0369094-9F92-45E1-9FD5-B5F89D0FB2F2}" srcOrd="10" destOrd="0" presId="urn:microsoft.com/office/officeart/2005/8/layout/list1"/>
    <dgm:cxn modelId="{A0474C21-1504-4547-815B-DEB9A72977A5}" type="presParOf" srcId="{48838873-4431-4954-9171-1238775AC576}" destId="{868D805A-4CA7-4D6E-8144-FCC7E1EBADC9}" srcOrd="11" destOrd="0" presId="urn:microsoft.com/office/officeart/2005/8/layout/list1"/>
    <dgm:cxn modelId="{B58CF1F6-71DA-4BF3-815D-244096425086}" type="presParOf" srcId="{48838873-4431-4954-9171-1238775AC576}" destId="{ED61FF9D-7635-4A54-88E1-BA730C886942}" srcOrd="12" destOrd="0" presId="urn:microsoft.com/office/officeart/2005/8/layout/list1"/>
    <dgm:cxn modelId="{0CEE1777-F4C1-4F7C-A017-4E326389EA74}" type="presParOf" srcId="{ED61FF9D-7635-4A54-88E1-BA730C886942}" destId="{41CD6E1E-A733-44DD-B6ED-819A41D91DB2}" srcOrd="0" destOrd="0" presId="urn:microsoft.com/office/officeart/2005/8/layout/list1"/>
    <dgm:cxn modelId="{977E2143-EE82-455B-B4A1-1447FC50ECF7}" type="presParOf" srcId="{ED61FF9D-7635-4A54-88E1-BA730C886942}" destId="{CA9A413B-CE69-40C9-886C-0D9D38861F28}" srcOrd="1" destOrd="0" presId="urn:microsoft.com/office/officeart/2005/8/layout/list1"/>
    <dgm:cxn modelId="{44CD678D-F3D0-44E7-8456-5D2148CE1D81}" type="presParOf" srcId="{48838873-4431-4954-9171-1238775AC576}" destId="{1D021434-2A86-4D91-9AF9-ABB7C583E0A9}" srcOrd="13" destOrd="0" presId="urn:microsoft.com/office/officeart/2005/8/layout/list1"/>
    <dgm:cxn modelId="{065C0A69-F476-4792-BEFE-336390BE183A}" type="presParOf" srcId="{48838873-4431-4954-9171-1238775AC576}" destId="{AADF8932-4B58-4366-A25D-3144DD906801}" srcOrd="14" destOrd="0" presId="urn:microsoft.com/office/officeart/2005/8/layout/list1"/>
    <dgm:cxn modelId="{095A80BB-9B3B-441F-B733-F037FB08B4B3}" type="presParOf" srcId="{48838873-4431-4954-9171-1238775AC576}" destId="{6FAE3192-05BC-4AD4-8602-7008098BEA9A}" srcOrd="15" destOrd="0" presId="urn:microsoft.com/office/officeart/2005/8/layout/list1"/>
    <dgm:cxn modelId="{3FBDDB04-4478-4318-85BD-597053784A1E}" type="presParOf" srcId="{48838873-4431-4954-9171-1238775AC576}" destId="{DEC0DDEA-80FD-4569-93E3-E701F6E61310}" srcOrd="16" destOrd="0" presId="urn:microsoft.com/office/officeart/2005/8/layout/list1"/>
    <dgm:cxn modelId="{AF573BF6-CF98-4944-9BCF-F18C4E54B1BC}" type="presParOf" srcId="{DEC0DDEA-80FD-4569-93E3-E701F6E61310}" destId="{8D4876A9-4F89-46A5-93DE-35700FE08BFB}" srcOrd="0" destOrd="0" presId="urn:microsoft.com/office/officeart/2005/8/layout/list1"/>
    <dgm:cxn modelId="{A9D670CF-DBA2-4B3E-875F-38F1C33184FB}" type="presParOf" srcId="{DEC0DDEA-80FD-4569-93E3-E701F6E61310}" destId="{59644A58-61F6-4896-957F-9F8BA0A02000}" srcOrd="1" destOrd="0" presId="urn:microsoft.com/office/officeart/2005/8/layout/list1"/>
    <dgm:cxn modelId="{8E103F38-F33B-4873-AE87-602F000AF977}" type="presParOf" srcId="{48838873-4431-4954-9171-1238775AC576}" destId="{0C456ADC-A344-44D3-B34D-DD6B10EA426D}" srcOrd="17" destOrd="0" presId="urn:microsoft.com/office/officeart/2005/8/layout/list1"/>
    <dgm:cxn modelId="{9F3AED2E-4ACE-4D94-9A33-E3C38A7182A6}" type="presParOf" srcId="{48838873-4431-4954-9171-1238775AC576}" destId="{12D9EB4E-52BB-4C4F-970A-21ED62F2BE4A}"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315BEAF-7586-41BA-B089-3E59D08DA1DD}">
      <dgm:prSet/>
      <dgm:spPr>
        <a:ln w="57150">
          <a:solidFill>
            <a:schemeClr val="accent2">
              <a:lumMod val="50000"/>
            </a:schemeClr>
          </a:solidFill>
        </a:ln>
      </dgm:spPr>
      <dgm:t>
        <a:bodyPr/>
        <a:lstStyle/>
        <a:p>
          <a:r>
            <a:rPr lang="en-US" dirty="0"/>
            <a:t>About your child</a:t>
          </a:r>
        </a:p>
      </dgm:t>
    </dgm:pt>
    <dgm:pt modelId="{944D361B-52CC-4B82-988F-A4E09895BE28}" type="parTrans" cxnId="{C9A9349F-BE86-40CF-B02B-2E215A8818BA}">
      <dgm:prSet/>
      <dgm:spPr/>
      <dgm:t>
        <a:bodyPr/>
        <a:lstStyle/>
        <a:p>
          <a:endParaRPr lang="en-US"/>
        </a:p>
      </dgm:t>
    </dgm:pt>
    <dgm:pt modelId="{73D30C90-98BB-4B82-A0B4-83F1BEBB59D2}" type="sibTrans" cxnId="{C9A9349F-BE86-40CF-B02B-2E215A8818BA}">
      <dgm:prSet/>
      <dgm:spPr/>
      <dgm:t>
        <a:bodyPr/>
        <a:lstStyle/>
        <a:p>
          <a:endParaRPr lang="en-US"/>
        </a:p>
      </dgm:t>
    </dgm:pt>
    <dgm:pt modelId="{81D877D5-9127-4EAA-9D12-2EA8D8A488FD}">
      <dgm:prSet/>
      <dgm:spPr>
        <a:ln w="57150">
          <a:solidFill>
            <a:schemeClr val="accent2">
              <a:lumMod val="50000"/>
            </a:schemeClr>
          </a:solidFill>
        </a:ln>
      </dgm:spPr>
      <dgm:t>
        <a:bodyPr/>
        <a:lstStyle/>
        <a:p>
          <a:r>
            <a:rPr lang="en-US" dirty="0"/>
            <a:t>About your school</a:t>
          </a:r>
        </a:p>
      </dgm:t>
    </dgm:pt>
    <dgm:pt modelId="{C31008F2-06F8-482D-A67B-F0856EB14EF3}" type="parTrans" cxnId="{D786E6D1-5ADF-4973-96D9-7C8E1D9695C3}">
      <dgm:prSet/>
      <dgm:spPr/>
      <dgm:t>
        <a:bodyPr/>
        <a:lstStyle/>
        <a:p>
          <a:endParaRPr lang="en-US"/>
        </a:p>
      </dgm:t>
    </dgm:pt>
    <dgm:pt modelId="{363E4C9E-A0BA-41FD-B1EC-4C877CFD0724}" type="sibTrans" cxnId="{D786E6D1-5ADF-4973-96D9-7C8E1D9695C3}">
      <dgm:prSet/>
      <dgm:spPr/>
      <dgm:t>
        <a:bodyPr/>
        <a:lstStyle/>
        <a:p>
          <a:endParaRPr lang="en-US"/>
        </a:p>
      </dgm:t>
    </dgm:pt>
    <dgm:pt modelId="{1E27BF14-E7C7-4EBF-9953-8F85EF1BB579}">
      <dgm:prSet/>
      <dgm:spPr>
        <a:ln w="57150">
          <a:solidFill>
            <a:schemeClr val="accent2">
              <a:lumMod val="50000"/>
            </a:schemeClr>
          </a:solidFill>
        </a:ln>
      </dgm:spPr>
      <dgm:t>
        <a:bodyPr/>
        <a:lstStyle/>
        <a:p>
          <a:r>
            <a:rPr lang="en-US" dirty="0"/>
            <a:t>About wanting to be involved in the decision-	making process at the school, area and district</a:t>
          </a:r>
        </a:p>
      </dgm:t>
    </dgm:pt>
    <dgm:pt modelId="{601E0661-7493-48BF-9ABE-4BB9E0E55558}" type="parTrans" cxnId="{95696398-ACE5-4699-A510-F10608495E4B}">
      <dgm:prSet/>
      <dgm:spPr/>
      <dgm:t>
        <a:bodyPr/>
        <a:lstStyle/>
        <a:p>
          <a:endParaRPr lang="en-US"/>
        </a:p>
      </dgm:t>
    </dgm:pt>
    <dgm:pt modelId="{5ADAF7F4-0F1A-4B37-9B43-292A755430D0}" type="sibTrans" cxnId="{95696398-ACE5-4699-A510-F10608495E4B}">
      <dgm:prSet/>
      <dgm:spPr/>
      <dgm:t>
        <a:bodyPr/>
        <a:lstStyle/>
        <a:p>
          <a:endParaRPr lang="en-US"/>
        </a:p>
      </dgm:t>
    </dgm:pt>
    <dgm:pt modelId="{7345FE82-C6D7-40B0-AFED-94A532129FA1}">
      <dgm:prSet/>
      <dgm:spPr>
        <a:ln w="57150">
          <a:solidFill>
            <a:schemeClr val="accent2">
              <a:lumMod val="50000"/>
            </a:schemeClr>
          </a:solidFill>
        </a:ln>
      </dgm:spPr>
      <dgm:t>
        <a:bodyPr/>
        <a:lstStyle/>
        <a:p>
          <a:r>
            <a:rPr lang="en-US" dirty="0"/>
            <a:t>About promoting involvement</a:t>
          </a:r>
        </a:p>
      </dgm:t>
    </dgm:pt>
    <dgm:pt modelId="{B1216B50-A346-4469-8302-8136D7625BF4}" type="parTrans" cxnId="{2CB36470-94B2-4705-B914-CE9818544EBF}">
      <dgm:prSet/>
      <dgm:spPr/>
      <dgm:t>
        <a:bodyPr/>
        <a:lstStyle/>
        <a:p>
          <a:endParaRPr lang="en-US"/>
        </a:p>
      </dgm:t>
    </dgm:pt>
    <dgm:pt modelId="{646619F9-203A-4E17-B81D-A0BD4D588239}" type="sibTrans" cxnId="{2CB36470-94B2-4705-B914-CE9818544EBF}">
      <dgm:prSet/>
      <dgm:spPr/>
      <dgm:t>
        <a:bodyPr/>
        <a:lstStyle/>
        <a:p>
          <a:endParaRPr lang="en-US"/>
        </a:p>
      </dgm:t>
    </dgm:pt>
    <dgm:pt modelId="{F6A10C2E-0428-4E17-969C-33207A8DDD72}">
      <dgm:prSet/>
      <dgm:spPr>
        <a:solidFill>
          <a:schemeClr val="accent2">
            <a:lumMod val="50000"/>
          </a:schemeClr>
        </a:solidFill>
      </dgm:spPr>
      <dgm:t>
        <a:bodyPr/>
        <a:lstStyle/>
        <a:p>
          <a:r>
            <a:rPr lang="en-US" dirty="0"/>
            <a:t>You care…</a:t>
          </a:r>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Y="24989" custLinFactY="-18674" custLinFactNeighborX="1648" custLinFactNeighborY="-1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LinFactNeighborX="-100000" custLinFactNeighborY="-32321">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LinFactNeighborX="400" custLinFactNeighborY="-2447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AE339F41-060F-42E4-8F38-07E61B61FEBF}" type="presOf" srcId="{7345FE82-C6D7-40B0-AFED-94A532129FA1}" destId="{6024958E-724F-4F1C-82EC-F7DC92FAA7A4}" srcOrd="0" destOrd="3" presId="urn:microsoft.com/office/officeart/2005/8/layout/list1"/>
    <dgm:cxn modelId="{D18B2A68-B4C5-4529-882D-42A88CBE85F3}" type="presOf" srcId="{A315BEAF-7586-41BA-B089-3E59D08DA1DD}" destId="{6024958E-724F-4F1C-82EC-F7DC92FAA7A4}" srcOrd="0" destOrd="0" presId="urn:microsoft.com/office/officeart/2005/8/layout/list1"/>
    <dgm:cxn modelId="{2CB36470-94B2-4705-B914-CE9818544EBF}" srcId="{F6A10C2E-0428-4E17-969C-33207A8DDD72}" destId="{7345FE82-C6D7-40B0-AFED-94A532129FA1}" srcOrd="3" destOrd="0" parTransId="{B1216B50-A346-4469-8302-8136D7625BF4}" sibTransId="{646619F9-203A-4E17-B81D-A0BD4D588239}"/>
    <dgm:cxn modelId="{CDBAD05A-0E2C-4668-95C4-5994AED5F9FD}" type="presOf" srcId="{5395F473-4B00-496B-B453-6451BF799B09}" destId="{41263FEB-AFA6-401D-BF82-A2035F683122}" srcOrd="0" destOrd="0" presId="urn:microsoft.com/office/officeart/2005/8/layout/list1"/>
    <dgm:cxn modelId="{95696398-ACE5-4699-A510-F10608495E4B}" srcId="{F6A10C2E-0428-4E17-969C-33207A8DDD72}" destId="{1E27BF14-E7C7-4EBF-9953-8F85EF1BB579}" srcOrd="2" destOrd="0" parTransId="{601E0661-7493-48BF-9ABE-4BB9E0E55558}" sibTransId="{5ADAF7F4-0F1A-4B37-9B43-292A755430D0}"/>
    <dgm:cxn modelId="{C9A9349F-BE86-40CF-B02B-2E215A8818BA}" srcId="{F6A10C2E-0428-4E17-969C-33207A8DDD72}" destId="{A315BEAF-7586-41BA-B089-3E59D08DA1DD}" srcOrd="0" destOrd="0" parTransId="{944D361B-52CC-4B82-988F-A4E09895BE28}" sibTransId="{73D30C90-98BB-4B82-A0B4-83F1BEBB59D2}"/>
    <dgm:cxn modelId="{85229CB5-3F16-4ED4-96CE-EE5DBFB6175D}" type="presOf" srcId="{81D877D5-9127-4EAA-9D12-2EA8D8A488FD}" destId="{6024958E-724F-4F1C-82EC-F7DC92FAA7A4}" srcOrd="0" destOrd="1" presId="urn:microsoft.com/office/officeart/2005/8/layout/list1"/>
    <dgm:cxn modelId="{098A33C8-EF1F-42D6-90BB-F842BCD78A15}" srcId="{B192402E-D48E-4A20-9102-455829196172}" destId="{F6A10C2E-0428-4E17-969C-33207A8DDD72}" srcOrd="1" destOrd="0" parTransId="{E0BED730-F24D-41FB-B08A-48C89B6CE32D}" sibTransId="{449B920E-D218-4234-AD59-496EB2A803C1}"/>
    <dgm:cxn modelId="{D786E6D1-5ADF-4973-96D9-7C8E1D9695C3}" srcId="{F6A10C2E-0428-4E17-969C-33207A8DDD72}" destId="{81D877D5-9127-4EAA-9D12-2EA8D8A488FD}" srcOrd="1" destOrd="0" parTransId="{C31008F2-06F8-482D-A67B-F0856EB14EF3}" sibTransId="{363E4C9E-A0BA-41FD-B1EC-4C877CFD0724}"/>
    <dgm:cxn modelId="{565DA0F0-B0B6-496A-847E-3B2BCB0E7EC4}" type="presOf" srcId="{1E27BF14-E7C7-4EBF-9953-8F85EF1BB579}" destId="{6024958E-724F-4F1C-82EC-F7DC92FAA7A4}" srcOrd="0" destOrd="2" presId="urn:microsoft.com/office/officeart/2005/8/layout/list1"/>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F6A10C2E-0428-4E17-969C-33207A8DDD72}">
      <dgm:prSet custT="1"/>
      <dgm:spPr>
        <a:solidFill>
          <a:schemeClr val="accent2">
            <a:lumMod val="50000"/>
          </a:schemeClr>
        </a:solidFill>
      </dgm:spPr>
      <dgm:t>
        <a:bodyPr/>
        <a:lstStyle/>
        <a:p>
          <a:r>
            <a:rPr lang="en-US" sz="2400" dirty="0"/>
            <a:t>We</a:t>
          </a:r>
          <a:r>
            <a:rPr lang="en-US" sz="2400" b="0" dirty="0"/>
            <a:t> are part of a team that advocates for children, our schools and our community stakeholders </a:t>
          </a:r>
          <a:endParaRPr lang="en-US" sz="2400" dirty="0"/>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ADC76878-A9B5-4342-9E33-DE13586A2F96}">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equality for all students and schools in policies.</a:t>
          </a:r>
        </a:p>
      </dgm:t>
    </dgm:pt>
    <dgm:pt modelId="{694BAFD7-D8F6-4401-A84D-C7C62CC76A00}" type="parTrans" cxnId="{62D4510C-B39F-4D6A-8917-06AD3047FE37}">
      <dgm:prSet/>
      <dgm:spPr/>
      <dgm:t>
        <a:bodyPr/>
        <a:lstStyle/>
        <a:p>
          <a:endParaRPr lang="en-US"/>
        </a:p>
      </dgm:t>
    </dgm:pt>
    <dgm:pt modelId="{427C9D9F-C287-460C-8947-BC628AAA330E}" type="sibTrans" cxnId="{62D4510C-B39F-4D6A-8917-06AD3047FE37}">
      <dgm:prSet/>
      <dgm:spPr/>
      <dgm:t>
        <a:bodyPr/>
        <a:lstStyle/>
        <a:p>
          <a:endParaRPr lang="en-US"/>
        </a:p>
      </dgm:t>
    </dgm:pt>
    <dgm:pt modelId="{97B57326-342A-415A-8313-A80AC4D8AC2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defibrillators in every high school.  </a:t>
          </a:r>
        </a:p>
      </dgm:t>
    </dgm:pt>
    <dgm:pt modelId="{3CB07EBC-D488-401A-9299-7F0C38C573D0}" type="parTrans" cxnId="{A29B00F3-B85A-434F-9CB8-44093374341D}">
      <dgm:prSet/>
      <dgm:spPr/>
      <dgm:t>
        <a:bodyPr/>
        <a:lstStyle/>
        <a:p>
          <a:endParaRPr lang="en-US"/>
        </a:p>
      </dgm:t>
    </dgm:pt>
    <dgm:pt modelId="{8118A264-9975-4C24-ACDD-4A80FD4A4450}" type="sibTrans" cxnId="{A29B00F3-B85A-434F-9CB8-44093374341D}">
      <dgm:prSet/>
      <dgm:spPr/>
      <dgm:t>
        <a:bodyPr/>
        <a:lstStyle/>
        <a:p>
          <a:endParaRPr lang="en-US"/>
        </a:p>
      </dgm:t>
    </dgm:pt>
    <dgm:pt modelId="{5084DD35-AEAC-4774-8E15-AAE2BCA919B8}">
      <dgm:prSet custT="1"/>
      <dgm:spPr>
        <a:ln w="57150">
          <a:solidFill>
            <a:schemeClr val="accent2">
              <a:lumMod val="50000"/>
            </a:schemeClr>
          </a:solidFill>
        </a:ln>
      </dgm:spPr>
      <dgm:t>
        <a:bodyPr/>
        <a:lstStyle/>
        <a:p>
          <a:endParaRPr lang="en-US" sz="1600" b="0" dirty="0"/>
        </a:p>
      </dgm:t>
    </dgm:pt>
    <dgm:pt modelId="{432FF2A3-6D1B-45A1-9EA6-9E6805587B85}" type="parTrans" cxnId="{EB0259C2-8D5C-46C6-943E-311E18E8F993}">
      <dgm:prSet/>
      <dgm:spPr/>
      <dgm:t>
        <a:bodyPr/>
        <a:lstStyle/>
        <a:p>
          <a:endParaRPr lang="en-US"/>
        </a:p>
      </dgm:t>
    </dgm:pt>
    <dgm:pt modelId="{40FB3B14-D172-4657-8B43-8026F2588033}" type="sibTrans" cxnId="{EB0259C2-8D5C-46C6-943E-311E18E8F993}">
      <dgm:prSet/>
      <dgm:spPr/>
      <dgm:t>
        <a:bodyPr/>
        <a:lstStyle/>
        <a:p>
          <a:endParaRPr lang="en-US"/>
        </a:p>
      </dgm:t>
    </dgm:pt>
    <dgm:pt modelId="{3F9A9D92-00A1-44E1-BBB2-7CF5895A6710}">
      <dgm:prSet custT="1"/>
      <dgm:spPr>
        <a:ln w="57150">
          <a:solidFill>
            <a:schemeClr val="accent2">
              <a:lumMod val="50000"/>
            </a:schemeClr>
          </a:solidFill>
        </a:ln>
      </dgm:spPr>
      <dgm:t>
        <a:bodyPr/>
        <a:lstStyle/>
        <a:p>
          <a:endParaRPr lang="en-US" sz="1600" b="0" dirty="0"/>
        </a:p>
      </dgm:t>
    </dgm:pt>
    <dgm:pt modelId="{1233CAB8-653E-4191-820C-88F4CA2953C1}" type="parTrans" cxnId="{26F155C8-D3E2-4F49-A4D5-C0095BB31B34}">
      <dgm:prSet/>
      <dgm:spPr/>
      <dgm:t>
        <a:bodyPr/>
        <a:lstStyle/>
        <a:p>
          <a:endParaRPr lang="en-US"/>
        </a:p>
      </dgm:t>
    </dgm:pt>
    <dgm:pt modelId="{E734330F-0763-4131-8705-13B270D7CC08}" type="sibTrans" cxnId="{26F155C8-D3E2-4F49-A4D5-C0095BB31B34}">
      <dgm:prSet/>
      <dgm:spPr/>
      <dgm:t>
        <a:bodyPr/>
        <a:lstStyle/>
        <a:p>
          <a:endParaRPr lang="en-US"/>
        </a:p>
      </dgm:t>
    </dgm:pt>
    <dgm:pt modelId="{5A0A8ECE-E5CB-4C00-A1A3-1BE12AAE8C1F}">
      <dgm:prSet custT="1"/>
      <dgm:spPr>
        <a:ln w="57150">
          <a:solidFill>
            <a:schemeClr val="accent2">
              <a:lumMod val="50000"/>
            </a:schemeClr>
          </a:solidFill>
        </a:ln>
      </dgm:spPr>
      <dgm:t>
        <a:bodyPr/>
        <a:lstStyle/>
        <a:p>
          <a:endParaRPr lang="en-US" sz="1600" b="0" dirty="0"/>
        </a:p>
      </dgm:t>
    </dgm:pt>
    <dgm:pt modelId="{5CB54465-57C6-456C-8BCF-AB3873D5A8B4}" type="parTrans" cxnId="{7FFFB298-6AE7-4A3B-B0E8-F434F5BABE1E}">
      <dgm:prSet/>
      <dgm:spPr/>
      <dgm:t>
        <a:bodyPr/>
        <a:lstStyle/>
        <a:p>
          <a:endParaRPr lang="en-US"/>
        </a:p>
      </dgm:t>
    </dgm:pt>
    <dgm:pt modelId="{BEA13775-342B-4233-A2C7-D65BD16398DC}" type="sibTrans" cxnId="{7FFFB298-6AE7-4A3B-B0E8-F434F5BABE1E}">
      <dgm:prSet/>
      <dgm:spPr/>
      <dgm:t>
        <a:bodyPr/>
        <a:lstStyle/>
        <a:p>
          <a:endParaRPr lang="en-US"/>
        </a:p>
      </dgm:t>
    </dgm:pt>
    <dgm:pt modelId="{B5E63A43-C8B8-43EA-A404-10BE236C1CC1}">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the parents that can’t get involved.</a:t>
          </a:r>
        </a:p>
      </dgm:t>
    </dgm:pt>
    <dgm:pt modelId="{AF8EC901-DBD5-48E1-80DA-F33D103FFA59}" type="parTrans" cxnId="{345DDD9B-E796-4169-8DD6-D982D070525E}">
      <dgm:prSet/>
      <dgm:spPr/>
      <dgm:t>
        <a:bodyPr/>
        <a:lstStyle/>
        <a:p>
          <a:endParaRPr lang="en-US"/>
        </a:p>
      </dgm:t>
    </dgm:pt>
    <dgm:pt modelId="{1D16F2A7-358A-43D8-BFB8-0E6AA5D8EEB5}" type="sibTrans" cxnId="{345DDD9B-E796-4169-8DD6-D982D070525E}">
      <dgm:prSet/>
      <dgm:spPr/>
      <dgm:t>
        <a:bodyPr/>
        <a:lstStyle/>
        <a:p>
          <a:endParaRPr lang="en-US"/>
        </a:p>
      </dgm:t>
    </dgm:pt>
    <dgm:pt modelId="{A61F3804-9E09-40AD-9417-4A9F84703A6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online transactions.</a:t>
          </a:r>
        </a:p>
      </dgm:t>
    </dgm:pt>
    <dgm:pt modelId="{FFFE227F-8140-442D-9870-4A68AD1180B4}" type="parTrans" cxnId="{2F277EA0-E79B-40B5-83B6-5475C89F9B7B}">
      <dgm:prSet/>
      <dgm:spPr/>
      <dgm:t>
        <a:bodyPr/>
        <a:lstStyle/>
        <a:p>
          <a:endParaRPr lang="en-US"/>
        </a:p>
      </dgm:t>
    </dgm:pt>
    <dgm:pt modelId="{BF1BF78D-8D34-4A62-BEF9-245108CE516A}" type="sibTrans" cxnId="{2F277EA0-E79B-40B5-83B6-5475C89F9B7B}">
      <dgm:prSet/>
      <dgm:spPr/>
      <dgm:t>
        <a:bodyPr/>
        <a:lstStyle/>
        <a:p>
          <a:endParaRPr lang="en-US"/>
        </a:p>
      </dgm:t>
    </dgm:pt>
    <dgm:pt modelId="{75F28B42-0B29-43C0-8ADF-17CCA018A7A1}">
      <dgm:prSet custT="1"/>
      <dgm:spPr>
        <a:ln w="57150">
          <a:solidFill>
            <a:schemeClr val="accent2">
              <a:lumMod val="50000"/>
            </a:schemeClr>
          </a:solidFill>
        </a:ln>
      </dgm:spPr>
      <dgm:t>
        <a:bodyPr/>
        <a:lstStyle/>
        <a:p>
          <a:endParaRPr lang="en-US" sz="1600" dirty="0"/>
        </a:p>
      </dgm:t>
    </dgm:pt>
    <dgm:pt modelId="{E8BEC15B-5AE0-48BD-ADF0-206B683A212C}" type="parTrans" cxnId="{DA9FA53D-AB34-4E8F-A1A7-A20A88B33203}">
      <dgm:prSet/>
      <dgm:spPr/>
      <dgm:t>
        <a:bodyPr/>
        <a:lstStyle/>
        <a:p>
          <a:endParaRPr lang="en-US"/>
        </a:p>
      </dgm:t>
    </dgm:pt>
    <dgm:pt modelId="{55AFF305-FE2B-458E-9A3F-CE0E6D18A57B}" type="sibTrans" cxnId="{DA9FA53D-AB34-4E8F-A1A7-A20A88B33203}">
      <dgm:prSet/>
      <dgm:spPr/>
      <dgm:t>
        <a:bodyPr/>
        <a:lstStyle/>
        <a:p>
          <a:endParaRPr lang="en-US"/>
        </a:p>
      </dgm:t>
    </dgm:pt>
    <dgm:pt modelId="{EBE84DDC-FD6D-4427-BCF2-29A63E4AC9F9}">
      <dgm:prSet custT="1"/>
      <dgm:spPr>
        <a:ln w="57150">
          <a:solidFill>
            <a:schemeClr val="accent2">
              <a:lumMod val="50000"/>
            </a:schemeClr>
          </a:solidFill>
        </a:ln>
      </dgm:spPr>
      <dgm:t>
        <a:bodyPr/>
        <a:lstStyle/>
        <a:p>
          <a:r>
            <a:rPr lang="en-US" sz="2800" b="1" dirty="0"/>
            <a:t>Advisory has:</a:t>
          </a:r>
          <a:endParaRPr lang="en-US" sz="1600" dirty="0"/>
        </a:p>
      </dgm:t>
    </dgm:pt>
    <dgm:pt modelId="{AE07E7B4-7C05-4092-A240-47E9E94DC302}" type="sibTrans" cxnId="{D31AC730-EE9D-4823-86CD-21D1A5407979}">
      <dgm:prSet/>
      <dgm:spPr/>
      <dgm:t>
        <a:bodyPr/>
        <a:lstStyle/>
        <a:p>
          <a:endParaRPr lang="en-US"/>
        </a:p>
      </dgm:t>
    </dgm:pt>
    <dgm:pt modelId="{F388F550-4471-4DB4-9652-3D5782F5AEFE}" type="parTrans" cxnId="{D31AC730-EE9D-4823-86CD-21D1A5407979}">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X="77816" custScaleY="7521" custLinFactY="677269" custLinFactNeighborX="1156" custLinFactNeighborY="7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ScaleX="158489" custScaleY="431113" custLinFactY="-26748" custLinFactNeighborX="-44721" custLinFactNeighborY="-100000">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X="100000" custScaleY="80632" custLinFactNeighborX="34" custLinFactNeighborY="-87670">
        <dgm:presLayoutVars>
          <dgm:bulletEnabled val="1"/>
        </dgm:presLayoutVars>
      </dgm:prSet>
      <dgm:spPr/>
    </dgm:pt>
  </dgm:ptLst>
  <dgm:cxnLst>
    <dgm:cxn modelId="{62D4510C-B39F-4D6A-8917-06AD3047FE37}" srcId="{F6A10C2E-0428-4E17-969C-33207A8DDD72}" destId="{ADC76878-A9B5-4342-9E33-DE13586A2F96}" srcOrd="2" destOrd="0" parTransId="{694BAFD7-D8F6-4401-A84D-C7C62CC76A00}" sibTransId="{427C9D9F-C287-460C-8947-BC628AAA330E}"/>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6797162D-78D8-4C4B-AE4E-E34101BF9977}" type="presOf" srcId="{A61F3804-9E09-40AD-9417-4A9F84703A6B}" destId="{6024958E-724F-4F1C-82EC-F7DC92FAA7A4}" srcOrd="0" destOrd="3" presId="urn:microsoft.com/office/officeart/2005/8/layout/list1"/>
    <dgm:cxn modelId="{D31AC730-EE9D-4823-86CD-21D1A5407979}" srcId="{F6A10C2E-0428-4E17-969C-33207A8DDD72}" destId="{EBE84DDC-FD6D-4427-BCF2-29A63E4AC9F9}" srcOrd="1" destOrd="0" parTransId="{F388F550-4471-4DB4-9652-3D5782F5AEFE}" sibTransId="{AE07E7B4-7C05-4092-A240-47E9E94DC30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F909D73A-D5B6-4649-A562-CE34A9806CB3}" type="presOf" srcId="{97B57326-342A-415A-8313-A80AC4D8AC2B}" destId="{6024958E-724F-4F1C-82EC-F7DC92FAA7A4}" srcOrd="0" destOrd="4" presId="urn:microsoft.com/office/officeart/2005/8/layout/list1"/>
    <dgm:cxn modelId="{DA9FA53D-AB34-4E8F-A1A7-A20A88B33203}" srcId="{F6A10C2E-0428-4E17-969C-33207A8DDD72}" destId="{75F28B42-0B29-43C0-8ADF-17CCA018A7A1}" srcOrd="0" destOrd="0" parTransId="{E8BEC15B-5AE0-48BD-ADF0-206B683A212C}" sibTransId="{55AFF305-FE2B-458E-9A3F-CE0E6D18A57B}"/>
    <dgm:cxn modelId="{8FE95C42-4762-424A-A366-61EE946F9B61}" type="presOf" srcId="{5A0A8ECE-E5CB-4C00-A1A3-1BE12AAE8C1F}" destId="{6024958E-724F-4F1C-82EC-F7DC92FAA7A4}" srcOrd="0" destOrd="7" presId="urn:microsoft.com/office/officeart/2005/8/layout/list1"/>
    <dgm:cxn modelId="{3BAA1645-D5C3-444B-BE76-B8DB08622E1C}" type="presOf" srcId="{EBE84DDC-FD6D-4427-BCF2-29A63E4AC9F9}" destId="{6024958E-724F-4F1C-82EC-F7DC92FAA7A4}" srcOrd="0" destOrd="1" presId="urn:microsoft.com/office/officeart/2005/8/layout/list1"/>
    <dgm:cxn modelId="{5210A568-71CF-4C3C-B660-CA502AB01D91}" type="presOf" srcId="{ADC76878-A9B5-4342-9E33-DE13586A2F96}" destId="{6024958E-724F-4F1C-82EC-F7DC92FAA7A4}" srcOrd="0" destOrd="2" presId="urn:microsoft.com/office/officeart/2005/8/layout/list1"/>
    <dgm:cxn modelId="{CDBAD05A-0E2C-4668-95C4-5994AED5F9FD}" type="presOf" srcId="{5395F473-4B00-496B-B453-6451BF799B09}" destId="{41263FEB-AFA6-401D-BF82-A2035F683122}" srcOrd="0" destOrd="0" presId="urn:microsoft.com/office/officeart/2005/8/layout/list1"/>
    <dgm:cxn modelId="{5128F38D-C4F9-4FEA-8FB3-24579059E24D}" type="presOf" srcId="{5084DD35-AEAC-4774-8E15-AAE2BCA919B8}" destId="{6024958E-724F-4F1C-82EC-F7DC92FAA7A4}" srcOrd="0" destOrd="8" presId="urn:microsoft.com/office/officeart/2005/8/layout/list1"/>
    <dgm:cxn modelId="{977C8291-205E-4C4A-8B2C-0420F1BD6F01}" type="presOf" srcId="{75F28B42-0B29-43C0-8ADF-17CCA018A7A1}" destId="{6024958E-724F-4F1C-82EC-F7DC92FAA7A4}" srcOrd="0" destOrd="0" presId="urn:microsoft.com/office/officeart/2005/8/layout/list1"/>
    <dgm:cxn modelId="{7FFFB298-6AE7-4A3B-B0E8-F434F5BABE1E}" srcId="{F6A10C2E-0428-4E17-969C-33207A8DDD72}" destId="{5A0A8ECE-E5CB-4C00-A1A3-1BE12AAE8C1F}" srcOrd="7" destOrd="0" parTransId="{5CB54465-57C6-456C-8BCF-AB3873D5A8B4}" sibTransId="{BEA13775-342B-4233-A2C7-D65BD16398DC}"/>
    <dgm:cxn modelId="{345DDD9B-E796-4169-8DD6-D982D070525E}" srcId="{F6A10C2E-0428-4E17-969C-33207A8DDD72}" destId="{B5E63A43-C8B8-43EA-A404-10BE236C1CC1}" srcOrd="5" destOrd="0" parTransId="{AF8EC901-DBD5-48E1-80DA-F33D103FFA59}" sibTransId="{1D16F2A7-358A-43D8-BFB8-0E6AA5D8EEB5}"/>
    <dgm:cxn modelId="{2F277EA0-E79B-40B5-83B6-5475C89F9B7B}" srcId="{F6A10C2E-0428-4E17-969C-33207A8DDD72}" destId="{A61F3804-9E09-40AD-9417-4A9F84703A6B}" srcOrd="3" destOrd="0" parTransId="{FFFE227F-8140-442D-9870-4A68AD1180B4}" sibTransId="{BF1BF78D-8D34-4A62-BEF9-245108CE516A}"/>
    <dgm:cxn modelId="{AE5A00AE-176B-4C6D-A1E6-2E49FD4292AF}" type="presOf" srcId="{3F9A9D92-00A1-44E1-BBB2-7CF5895A6710}" destId="{6024958E-724F-4F1C-82EC-F7DC92FAA7A4}" srcOrd="0" destOrd="6" presId="urn:microsoft.com/office/officeart/2005/8/layout/list1"/>
    <dgm:cxn modelId="{EB0259C2-8D5C-46C6-943E-311E18E8F993}" srcId="{F6A10C2E-0428-4E17-969C-33207A8DDD72}" destId="{5084DD35-AEAC-4774-8E15-AAE2BCA919B8}" srcOrd="8" destOrd="0" parTransId="{432FF2A3-6D1B-45A1-9EA6-9E6805587B85}" sibTransId="{40FB3B14-D172-4657-8B43-8026F2588033}"/>
    <dgm:cxn modelId="{098A33C8-EF1F-42D6-90BB-F842BCD78A15}" srcId="{B192402E-D48E-4A20-9102-455829196172}" destId="{F6A10C2E-0428-4E17-969C-33207A8DDD72}" srcOrd="1" destOrd="0" parTransId="{E0BED730-F24D-41FB-B08A-48C89B6CE32D}" sibTransId="{449B920E-D218-4234-AD59-496EB2A803C1}"/>
    <dgm:cxn modelId="{26F155C8-D3E2-4F49-A4D5-C0095BB31B34}" srcId="{F6A10C2E-0428-4E17-969C-33207A8DDD72}" destId="{3F9A9D92-00A1-44E1-BBB2-7CF5895A6710}" srcOrd="6" destOrd="0" parTransId="{1233CAB8-653E-4191-820C-88F4CA2953C1}" sibTransId="{E734330F-0763-4131-8705-13B270D7CC08}"/>
    <dgm:cxn modelId="{7F7129E4-D457-4DC9-816B-C21C7CCB2236}" type="presOf" srcId="{B5E63A43-C8B8-43EA-A404-10BE236C1CC1}" destId="{6024958E-724F-4F1C-82EC-F7DC92FAA7A4}" srcOrd="0" destOrd="5" presId="urn:microsoft.com/office/officeart/2005/8/layout/list1"/>
    <dgm:cxn modelId="{A29B00F3-B85A-434F-9CB8-44093374341D}" srcId="{F6A10C2E-0428-4E17-969C-33207A8DDD72}" destId="{97B57326-342A-415A-8313-A80AC4D8AC2B}" srcOrd="4" destOrd="0" parTransId="{3CB07EBC-D488-401A-9299-7F0C38C573D0}" sibTransId="{8118A264-9975-4C24-ACDD-4A80FD4A4450}"/>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Purpose of a School Advisory Forum</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blipFill rotWithShape="0">
          <a:blip xmlns:r="http://schemas.openxmlformats.org/officeDocument/2006/relationships" r:embed="rId1"/>
          <a:srcRect/>
          <a:stretch>
            <a:fillRect l="-9000" r="-9000"/>
          </a:stretch>
        </a:blip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2000000" custScaleY="104850">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3445"/>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82245" custScaleY="44850">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49935" custScaleY="2525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Guidelines</a:t>
          </a:r>
        </a:p>
        <a:p>
          <a:pPr algn="ctr">
            <a:buNone/>
          </a:pPr>
          <a:r>
            <a:rPr lang="en-US" sz="3200" noProof="1">
              <a:solidFill>
                <a:srgbClr val="FFFFFF"/>
              </a:solidFill>
              <a:latin typeface="Calibri"/>
              <a:ea typeface="+mn-ea"/>
              <a:cs typeface="+mn-cs"/>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1"/>
          <a:srcRect/>
          <a:stretch>
            <a:fillRect l="-11000" r="-11000"/>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7A31AECA-2CF4-43BD-A03C-B1343C75CEB5}">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Robert’s Rules of Order</a:t>
          </a:r>
        </a:p>
        <a:p>
          <a:pPr algn="l">
            <a:buNone/>
          </a:pPr>
          <a:r>
            <a:rPr lang="en-US" sz="2600" noProof="1">
              <a:solidFill>
                <a:srgbClr val="FFFFFF"/>
              </a:solidFill>
              <a:latin typeface="Calibri"/>
              <a:ea typeface="+mn-ea"/>
              <a:cs typeface="+mn-cs"/>
            </a:rPr>
            <a:t> </a:t>
          </a:r>
        </a:p>
      </dgm:t>
    </dgm:pt>
    <dgm:pt modelId="{A85CDABE-486F-469D-8C8F-75108EFC3587}" type="parTrans" cxnId="{8E957BB9-E281-4395-A9FF-8F1BDC166F38}">
      <dgm:prSet/>
      <dgm:spPr/>
      <dgm:t>
        <a:bodyPr/>
        <a:lstStyle/>
        <a:p>
          <a:endParaRPr lang="en-US"/>
        </a:p>
      </dgm:t>
    </dgm:pt>
    <dgm:pt modelId="{1E07854B-B51D-4B93-9B51-469DA4DCE3F3}" type="sibTrans" cxnId="{8E957BB9-E281-4395-A9FF-8F1BDC166F38}">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Y="100000" custLinFactNeighborX="0" custLinFactNeighborY="900"/>
      <dgm:spPr/>
    </dgm:pt>
    <dgm:pt modelId="{8157E768-0524-44F1-8F00-7DF53576D2D6}" type="pres">
      <dgm:prSet presAssocID="{547F8894-C324-4B84-95BE-A51E4FE0FA16}" presName="sibTransNodeCircle" presStyleLbl="alignNode1" presStyleIdx="0" presStyleCnt="8" custScaleX="151770" custScaleY="98687">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custLinFactNeighborX="2664" custLinFactNeighborY="-61"/>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8" custScaleX="338294" custScaleY="111011" custLinFactX="555938" custLinFactNeighborX="600000" custLinFactNeighborY="-4294">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8"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pt>
    <dgm:pt modelId="{362CEEC4-5B76-481D-8CF1-20C1F2793D5E}" type="pres">
      <dgm:prSet presAssocID="{10254594-A53F-49FE-B0F2-BC233EE7109F}" presName="sibTrans" presStyleCnt="0"/>
      <dgm:spPr/>
    </dgm:pt>
    <dgm:pt modelId="{2C79AD0E-A1AD-4475-B22B-37960625B755}" type="pres">
      <dgm:prSet presAssocID="{7A31AECA-2CF4-43BD-A03C-B1343C75CEB5}" presName="compositeNode" presStyleCnt="0">
        <dgm:presLayoutVars>
          <dgm:bulletEnabled val="1"/>
        </dgm:presLayoutVars>
      </dgm:prSet>
      <dgm:spPr/>
    </dgm:pt>
    <dgm:pt modelId="{D0E0DC5E-F39D-4518-A341-8EA5895F7900}" type="pres">
      <dgm:prSet presAssocID="{7A31AECA-2CF4-43BD-A03C-B1343C75CEB5}" presName="bgRect" presStyleLbl="bgAccFollowNode1" presStyleIdx="3" presStyleCnt="4" custScaleY="100000" custLinFactNeighborX="0" custLinFactNeighborY="900"/>
      <dgm:spPr/>
    </dgm:pt>
    <dgm:pt modelId="{DA80273D-1D96-4E02-B8D8-27E7C1836F4D}" type="pres">
      <dgm:prSet presAssocID="{1E07854B-B51D-4B93-9B51-469DA4DCE3F3}" presName="sibTransNodeCircle" presStyleLbl="alignNode1" presStyleIdx="6" presStyleCnt="8" custScaleX="151770" custScaleY="98687">
        <dgm:presLayoutVars>
          <dgm:chMax val="0"/>
          <dgm:bulletEnabled/>
        </dgm:presLayoutVars>
      </dgm:prSet>
      <dgm:spPr>
        <a:prstGeom prst="rect">
          <a:avLst/>
        </a:prstGeom>
      </dgm:spPr>
    </dgm:pt>
    <dgm:pt modelId="{05EBA332-36CC-4339-9B78-24AF038BC93F}" type="pres">
      <dgm:prSet presAssocID="{7A31AECA-2CF4-43BD-A03C-B1343C75CEB5}" presName="bottomLine" presStyleLbl="alignNode1" presStyleIdx="7" presStyleCnt="8">
        <dgm:presLayoutVars/>
      </dgm:prSet>
      <dgm:spPr/>
    </dgm:pt>
    <dgm:pt modelId="{DB72F0D1-B761-46EE-A958-A130445BAC56}" type="pres">
      <dgm:prSet presAssocID="{7A31AECA-2CF4-43BD-A03C-B1343C75CEB5}" presName="nodeText" presStyleLbl="bgAccFollowNode1" presStyleIdx="3" presStyleCnt="4">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D1808220-C659-45D5-8EAA-D5EF73ADD27D}" type="presOf" srcId="{7A31AECA-2CF4-43BD-A03C-B1343C75CEB5}" destId="{DB72F0D1-B761-46EE-A958-A130445BAC56}"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2F7DE88-5C54-4759-9EB8-C29725853020}" type="presOf" srcId="{7A31AECA-2CF4-43BD-A03C-B1343C75CEB5}" destId="{D0E0DC5E-F39D-4518-A341-8EA5895F7900}"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8E957BB9-E281-4395-A9FF-8F1BDC166F38}" srcId="{BB0ECF89-2783-4E78-A209-A16EF114A1AA}" destId="{7A31AECA-2CF4-43BD-A03C-B1343C75CEB5}" srcOrd="3" destOrd="0" parTransId="{A85CDABE-486F-469D-8C8F-75108EFC3587}" sibTransId="{1E07854B-B51D-4B93-9B51-469DA4DCE3F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35F6E1EF-5BD5-4931-A5A1-DD5FCA8D1851}" type="presOf" srcId="{1E07854B-B51D-4B93-9B51-469DA4DCE3F3}" destId="{DA80273D-1D96-4E02-B8D8-27E7C1836F4D}"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7177C4BB-52AF-4F76-8343-9D0F95D11021}" type="presParOf" srcId="{ACE795D8-4182-4DF1-B098-DD0AD48044C8}" destId="{362CEEC4-5B76-481D-8CF1-20C1F2793D5E}" srcOrd="5" destOrd="0" presId="urn:microsoft.com/office/officeart/2016/7/layout/LinProcess3"/>
    <dgm:cxn modelId="{66B632F8-2D60-4996-95B2-B59900954AD8}" type="presParOf" srcId="{ACE795D8-4182-4DF1-B098-DD0AD48044C8}" destId="{2C79AD0E-A1AD-4475-B22B-37960625B755}" srcOrd="6" destOrd="0" presId="urn:microsoft.com/office/officeart/2016/7/layout/LinProcess3"/>
    <dgm:cxn modelId="{8DFF8D08-F18B-47CA-B237-BC10353AAA83}" type="presParOf" srcId="{2C79AD0E-A1AD-4475-B22B-37960625B755}" destId="{D0E0DC5E-F39D-4518-A341-8EA5895F7900}" srcOrd="0" destOrd="0" presId="urn:microsoft.com/office/officeart/2016/7/layout/LinProcess3"/>
    <dgm:cxn modelId="{F3BFFA1D-0F17-45E8-9D54-6B6A87E2EBCD}" type="presParOf" srcId="{2C79AD0E-A1AD-4475-B22B-37960625B755}" destId="{DA80273D-1D96-4E02-B8D8-27E7C1836F4D}" srcOrd="1" destOrd="0" presId="urn:microsoft.com/office/officeart/2016/7/layout/LinProcess3"/>
    <dgm:cxn modelId="{03104F7E-9C61-4124-8CAD-B1FBE466DE92}" type="presParOf" srcId="{2C79AD0E-A1AD-4475-B22B-37960625B755}" destId="{05EBA332-36CC-4339-9B78-24AF038BC93F}" srcOrd="2" destOrd="0" presId="urn:microsoft.com/office/officeart/2016/7/layout/LinProcess3"/>
    <dgm:cxn modelId="{BBE7DA32-C7AE-4587-8089-410BCDB0214D}" type="presParOf" srcId="{2C79AD0E-A1AD-4475-B22B-37960625B755}" destId="{DB72F0D1-B761-46EE-A958-A130445BAC56}"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Required</a:t>
          </a:r>
        </a:p>
        <a:p>
          <a:pPr algn="ctr"/>
          <a:r>
            <a:rPr lang="en-US" sz="2800" noProof="1">
              <a:solidFill>
                <a:schemeClr val="bg1"/>
              </a:solidFill>
            </a:rPr>
            <a:t>Prepare</a:t>
          </a:r>
        </a:p>
        <a:p>
          <a:pPr algn="ctr"/>
          <a:r>
            <a:rPr lang="en-US" sz="2800" noProof="1">
              <a:solidFill>
                <a:schemeClr val="bg1"/>
              </a:solidFill>
            </a:rPr>
            <a:t>Guide</a:t>
          </a:r>
        </a:p>
        <a:p>
          <a:pPr algn="ctr"/>
          <a:endParaRPr lang="en-US" sz="28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custT="1"/>
      <dgm:spPr>
        <a:ln>
          <a:noFill/>
        </a:ln>
        <a:effectLst/>
      </dgm:spPr>
      <dgm:t>
        <a:bodyPr/>
        <a:lstStyle/>
        <a:p>
          <a:endParaRPr lang="en-US" sz="1200"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400206" custScaleY="80288">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90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71590" custScaleY="23627">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a:solidFill>
          <a:schemeClr val="accent2">
            <a:lumMod val="50000"/>
          </a:schemeClr>
        </a:solidFill>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pPr/>
      <dgm:t>
        <a:bodyPr/>
        <a:lstStyle/>
        <a:p>
          <a:r>
            <a:rPr lang="en-US" sz="2400" dirty="0">
              <a:latin typeface="Arial Black" panose="020B0A04020102020204" pitchFamily="34" charset="0"/>
            </a:rPr>
            <a:t>Principal</a:t>
          </a: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pPr/>
      <dgm:t>
        <a:bodyPr/>
        <a:lstStyle/>
        <a:p>
          <a:pPr>
            <a:lnSpc>
              <a:spcPct val="150000"/>
            </a:lnSpc>
          </a:pPr>
          <a:r>
            <a:rPr lang="en-US" sz="2400" dirty="0">
              <a:latin typeface="Arial Black" panose="020B0A04020102020204" pitchFamily="34" charset="0"/>
            </a:rPr>
            <a:t>Area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3099F620-26C7-4790-8F5F-ED48D01967EF}">
      <dgm:prSet phldrT="[Text]" custT="1"/>
      <dgm:spPr/>
      <dgm:t>
        <a:bodyPr/>
        <a:lstStyle/>
        <a:p>
          <a:pPr>
            <a:lnSpc>
              <a:spcPct val="150000"/>
            </a:lnSpc>
          </a:pPr>
          <a:r>
            <a:rPr lang="en-US" sz="2400" dirty="0">
              <a:latin typeface="Arial Black" panose="020B0A04020102020204" pitchFamily="34" charset="0"/>
            </a:rPr>
            <a:t>District Advisory Council</a:t>
          </a:r>
        </a:p>
      </dgm:t>
    </dgm:pt>
    <dgm:pt modelId="{CD8D12A3-FFE9-48D5-AAC6-DD6076A7D33E}" type="parTrans" cxnId="{D9CA02AD-E7EB-4005-9430-F57EF72BA46C}">
      <dgm:prSet/>
      <dgm:spPr/>
      <dgm:t>
        <a:bodyPr/>
        <a:lstStyle/>
        <a:p>
          <a:endParaRPr lang="en-US"/>
        </a:p>
      </dgm:t>
    </dgm:pt>
    <dgm:pt modelId="{4156C9C3-7E1B-45B4-B2B5-DE389D3BD147}" type="sibTrans" cxnId="{D9CA02AD-E7EB-4005-9430-F57EF72BA46C}">
      <dgm:prSet/>
      <dgm:spPr/>
      <dgm:t>
        <a:bodyPr/>
        <a:lstStyle/>
        <a:p>
          <a:endParaRPr lang="en-US"/>
        </a:p>
      </dgm:t>
    </dgm:pt>
    <dgm:pt modelId="{6E9132DE-BF8F-42E6-A9AA-B60DF731E7FC}">
      <dgm:prSet phldrT="[Text]" custT="1"/>
      <dgm:spPr/>
      <dgm:t>
        <a:bodyPr/>
        <a:lstStyle/>
        <a:p>
          <a:pPr>
            <a:lnSpc>
              <a:spcPct val="150000"/>
            </a:lnSpc>
          </a:pPr>
          <a:r>
            <a:rPr lang="en-US" sz="2400" dirty="0">
              <a:latin typeface="Arial Black" panose="020B0A04020102020204" pitchFamily="34" charset="0"/>
            </a:rPr>
            <a:t>District Department </a:t>
          </a:r>
        </a:p>
      </dgm:t>
    </dgm:pt>
    <dgm:pt modelId="{60AE37D8-376C-4EB6-89C5-3C4F69653AA0}" type="parTrans" cxnId="{31575591-548C-4611-AF6C-1B95754B3D2E}">
      <dgm:prSet/>
      <dgm:spPr/>
      <dgm:t>
        <a:bodyPr/>
        <a:lstStyle/>
        <a:p>
          <a:endParaRPr lang="en-US"/>
        </a:p>
      </dgm:t>
    </dgm:pt>
    <dgm:pt modelId="{9ED08AF5-35D7-42B6-80ED-F4D29B3C80F3}" type="sibTrans" cxnId="{31575591-548C-4611-AF6C-1B95754B3D2E}">
      <dgm:prSet/>
      <dgm:spPr/>
      <dgm:t>
        <a:bodyPr/>
        <a:lstStyle/>
        <a:p>
          <a:endParaRPr lang="en-US"/>
        </a:p>
      </dgm:t>
    </dgm:pt>
    <dgm:pt modelId="{D3471BCA-BAF3-4639-BD3E-9B3D75B3FB0F}">
      <dgm:prSet phldrT="[Text]" custT="1"/>
      <dgm:spPr/>
      <dgm:t>
        <a:bodyPr/>
        <a:lstStyle/>
        <a:p>
          <a:pPr>
            <a:lnSpc>
              <a:spcPct val="150000"/>
            </a:lnSpc>
          </a:pPr>
          <a:r>
            <a:rPr lang="en-US" sz="2400" dirty="0">
              <a:latin typeface="Arial Black" panose="020B0A04020102020204" pitchFamily="34" charset="0"/>
            </a:rPr>
            <a:t>School Board Members &amp; </a:t>
          </a:r>
          <a:r>
            <a:rPr lang="en-US" sz="2400" b="1" dirty="0">
              <a:latin typeface="Arial Black" panose="020B0A04020102020204" pitchFamily="34" charset="0"/>
              <a:cs typeface="Arial" panose="020B0604020202020204" pitchFamily="34" charset="0"/>
            </a:rPr>
            <a:t>Superintendent</a:t>
          </a: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custLinFactNeighborY="5082">
        <dgm:presLayoutVars>
          <dgm:chMax val="1"/>
          <dgm:bulletEnabled val="1"/>
        </dgm:presLayoutVars>
      </dgm:prSet>
      <dgm:spPr/>
    </dgm:pt>
    <dgm:pt modelId="{3F7EE88D-909D-4BFC-903F-1CA7EBDC8E89}" type="pres">
      <dgm:prSet presAssocID="{3508A476-EC0C-41BA-9C42-ACA4FCFC4869}" presName="descendantText" presStyleLbl="alignAcc1" presStyleIdx="0" presStyleCnt="2" custLinFactNeighborX="35" custLinFactNeighborY="8951">
        <dgm:presLayoutVars>
          <dgm:bulletEnabled val="1"/>
        </dgm:presLayoutVars>
      </dgm:prSet>
      <dgm:spPr/>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1" presStyleCnt="2" custScaleY="269332" custLinFactNeighborY="-10424">
        <dgm:presLayoutVars>
          <dgm:bulletEnabled val="1"/>
        </dgm:presLayoutVars>
      </dgm:prSet>
      <dgm:spPr/>
    </dgm:pt>
  </dgm:ptLst>
  <dgm:cxnLst>
    <dgm:cxn modelId="{FB575D35-3460-428E-BEA7-A6D950562DA4}" type="presOf" srcId="{79F0F14F-9024-488B-AB03-B47E8B451DEB}" destId="{F5FD46D8-B094-40BB-9091-6E3B7CAB7FA1}" srcOrd="0" destOrd="0" presId="urn:microsoft.com/office/officeart/2005/8/layout/chevron2"/>
    <dgm:cxn modelId="{5498CB5E-DBE4-4E53-BDB7-6C5BCC066425}" type="presOf" srcId="{3099F620-26C7-4790-8F5F-ED48D01967EF}" destId="{F486A690-0CF9-4CEF-9CC0-F2890AF21A4F}" srcOrd="0" destOrd="1" presId="urn:microsoft.com/office/officeart/2005/8/layout/chevron2"/>
    <dgm:cxn modelId="{9313F278-4DC7-4718-B3DC-221DD72C308C}" srcId="{79F0F14F-9024-488B-AB03-B47E8B451DEB}" destId="{7871877D-8601-459F-B47F-D7D80E362EE2}" srcOrd="0" destOrd="0" parTransId="{9343CBF8-3ECF-4603-9AC9-E1A8243A3976}" sibTransId="{CD7292DB-70B9-4F43-A691-8369269CC68E}"/>
    <dgm:cxn modelId="{72DAF685-C022-4C38-9E59-72ED93ED7888}" srcId="{3508A476-EC0C-41BA-9C42-ACA4FCFC4869}" destId="{31E13E38-E064-4CE2-A1A3-FFFCB71347F5}" srcOrd="0" destOrd="0" parTransId="{7EC95342-ACAB-4DB2-8802-F6D225A9B798}" sibTransId="{FCF1CBF3-EA87-4CDE-8628-C30D152A98C4}"/>
    <dgm:cxn modelId="{31575591-548C-4611-AF6C-1B95754B3D2E}" srcId="{79F0F14F-9024-488B-AB03-B47E8B451DEB}" destId="{6E9132DE-BF8F-42E6-A9AA-B60DF731E7FC}" srcOrd="2" destOrd="0" parTransId="{60AE37D8-376C-4EB6-89C5-3C4F69653AA0}" sibTransId="{9ED08AF5-35D7-42B6-80ED-F4D29B3C80F3}"/>
    <dgm:cxn modelId="{508CEFA0-2650-48DB-9A00-EA9683400B75}" type="presOf" srcId="{3508A476-EC0C-41BA-9C42-ACA4FCFC4869}" destId="{0334837D-EEA8-41B4-8716-055C3F63BB5E}" srcOrd="0" destOrd="0" presId="urn:microsoft.com/office/officeart/2005/8/layout/chevron2"/>
    <dgm:cxn modelId="{D9CA02AD-E7EB-4005-9430-F57EF72BA46C}" srcId="{79F0F14F-9024-488B-AB03-B47E8B451DEB}" destId="{3099F620-26C7-4790-8F5F-ED48D01967EF}" srcOrd="1" destOrd="0" parTransId="{CD8D12A3-FFE9-48D5-AAC6-DD6076A7D33E}" sibTransId="{4156C9C3-7E1B-45B4-B2B5-DE389D3BD147}"/>
    <dgm:cxn modelId="{F1F3A0AE-E83F-4E43-B179-83ABBB042E35}" type="presOf" srcId="{AEF25729-045C-4831-ADE0-271B477D44DE}" destId="{E4D343E4-F002-416F-BBFD-FAAB47E6B751}" srcOrd="0" destOrd="0" presId="urn:microsoft.com/office/officeart/2005/8/layout/chevron2"/>
    <dgm:cxn modelId="{EF1A49AF-11C8-47B0-BF5B-99CF9A89BA6E}" srcId="{AEF25729-045C-4831-ADE0-271B477D44DE}" destId="{3508A476-EC0C-41BA-9C42-ACA4FCFC4869}" srcOrd="0" destOrd="0" parTransId="{5C25EB2C-9F15-49E4-A2FB-08ECAA99DD79}" sibTransId="{0878B4D3-D964-4C38-B4B4-32CD20EB77FF}"/>
    <dgm:cxn modelId="{9B8509B9-D84A-4A32-9400-462715091395}" srcId="{79F0F14F-9024-488B-AB03-B47E8B451DEB}" destId="{D3471BCA-BAF3-4639-BD3E-9B3D75B3FB0F}" srcOrd="3" destOrd="0" parTransId="{53C12D61-9F01-4D9A-97DE-8472B272FCBE}" sibTransId="{752DCF7C-3A41-4DC0-BA28-771CEABBC38D}"/>
    <dgm:cxn modelId="{9F3FA7CE-0FE4-4EAA-84CF-5B3BE1AA3521}" type="presOf" srcId="{31E13E38-E064-4CE2-A1A3-FFFCB71347F5}" destId="{3F7EE88D-909D-4BFC-903F-1CA7EBDC8E89}" srcOrd="0" destOrd="0" presId="urn:microsoft.com/office/officeart/2005/8/layout/chevron2"/>
    <dgm:cxn modelId="{D78F64D7-FD94-405F-8878-A6D3D70AADEE}" srcId="{AEF25729-045C-4831-ADE0-271B477D44DE}" destId="{79F0F14F-9024-488B-AB03-B47E8B451DEB}" srcOrd="1" destOrd="0" parTransId="{3A5E7986-1601-4AA0-9572-2849DD709378}" sibTransId="{7F1F0DB0-8640-4D95-B65D-B721A79CB5B0}"/>
    <dgm:cxn modelId="{2C42A1DB-B16B-47DF-A5FC-6A734A770C38}" type="presOf" srcId="{7871877D-8601-459F-B47F-D7D80E362EE2}" destId="{F486A690-0CF9-4CEF-9CC0-F2890AF21A4F}" srcOrd="0" destOrd="0" presId="urn:microsoft.com/office/officeart/2005/8/layout/chevron2"/>
    <dgm:cxn modelId="{477F55FB-9999-4F63-81F5-D65AA66A0E8E}" type="presOf" srcId="{6E9132DE-BF8F-42E6-A9AA-B60DF731E7FC}" destId="{F486A690-0CF9-4CEF-9CC0-F2890AF21A4F}" srcOrd="0" destOrd="2" presId="urn:microsoft.com/office/officeart/2005/8/layout/chevron2"/>
    <dgm:cxn modelId="{AF1952FD-63B0-436B-8A93-9D99C8EDADF0}" type="presOf" srcId="{D3471BCA-BAF3-4639-BD3E-9B3D75B3FB0F}" destId="{F486A690-0CF9-4CEF-9CC0-F2890AF21A4F}" srcOrd="0" destOrd="3" presId="urn:microsoft.com/office/officeart/2005/8/layout/chevron2"/>
    <dgm:cxn modelId="{E16A3C17-91E0-4282-A1DC-DB447BD5C9FC}" type="presParOf" srcId="{E4D343E4-F002-416F-BBFD-FAAB47E6B751}" destId="{5B59A7AD-83D5-4FCB-8B4E-B24AECA9476C}" srcOrd="0" destOrd="0" presId="urn:microsoft.com/office/officeart/2005/8/layout/chevron2"/>
    <dgm:cxn modelId="{DC61A94A-49DA-4F97-A530-2C101CFAB92E}" type="presParOf" srcId="{5B59A7AD-83D5-4FCB-8B4E-B24AECA9476C}" destId="{0334837D-EEA8-41B4-8716-055C3F63BB5E}" srcOrd="0" destOrd="0" presId="urn:microsoft.com/office/officeart/2005/8/layout/chevron2"/>
    <dgm:cxn modelId="{A42AF902-0357-4DC3-A5D7-79C5E4B78F42}" type="presParOf" srcId="{5B59A7AD-83D5-4FCB-8B4E-B24AECA9476C}" destId="{3F7EE88D-909D-4BFC-903F-1CA7EBDC8E89}" srcOrd="1" destOrd="0" presId="urn:microsoft.com/office/officeart/2005/8/layout/chevron2"/>
    <dgm:cxn modelId="{F7FE00A0-E538-4D6E-A093-2A28009B0D63}" type="presParOf" srcId="{E4D343E4-F002-416F-BBFD-FAAB47E6B751}" destId="{D6590B2C-FBD3-4ADE-B339-AD7936AB090B}" srcOrd="1" destOrd="0" presId="urn:microsoft.com/office/officeart/2005/8/layout/chevron2"/>
    <dgm:cxn modelId="{40728CDB-E4FD-41DE-A2F0-FCC8CAB26AAC}" type="presParOf" srcId="{E4D343E4-F002-416F-BBFD-FAAB47E6B751}" destId="{87393ACA-20C1-4CC6-8319-1EB29BEEDC03}" srcOrd="2"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gm:t>
    </dgm:pt>
    <dgm:pt modelId="{CE6B5045-A42D-4562-9588-2342D0E47934}" type="parTrans" cxnId="{B49FD08F-C9D7-4FC0-B446-ED9717719A00}">
      <dgm:prSet/>
      <dgm:spPr/>
      <dgm:t>
        <a:bodyPr/>
        <a:lstStyle/>
        <a:p>
          <a:pPr algn="ctr"/>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pPr algn="ctr"/>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0" presStyleCnt="1" custLinFactNeighborX="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0" presStyleCnt="2">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1" presStyleCnt="2">
        <dgm:presLayoutVars/>
      </dgm:prSet>
      <dgm:spPr/>
    </dgm:pt>
    <dgm:pt modelId="{90A7E684-CAA3-435E-B654-85F1BA7D2B87}" type="pres">
      <dgm:prSet presAssocID="{C2A3EC29-44BC-4E51-92DE-E27BF9CD4489}" presName="nodeText" presStyleLbl="bgAccFollowNode1" presStyleIdx="0" presStyleCnt="1">
        <dgm:presLayoutVars>
          <dgm:bulletEnabled val="1"/>
        </dgm:presLayoutVars>
      </dgm:prSet>
      <dgm:spPr/>
    </dgm:pt>
  </dgm:ptLst>
  <dgm:cxnLst>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0"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694C3CA-CE7E-4D7A-B769-94D0C473B6D9}" type="presParOf" srcId="{ACE795D8-4182-4DF1-B098-DD0AD48044C8}" destId="{F4C4AEC7-6D64-4C71-ADC5-0F5CC45360C6}" srcOrd="0"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1000" dirty="0">
            <a:solidFill>
              <a:schemeClr val="bg1"/>
            </a:solidFill>
          </a:endParaRPr>
        </a:p>
        <a:p>
          <a:pPr algn="ctr"/>
          <a:r>
            <a:rPr lang="en-US" sz="3200" dirty="0">
              <a:solidFill>
                <a:schemeClr val="bg1"/>
              </a:solidFill>
            </a:rPr>
            <a:t>LOOPING</a:t>
          </a:r>
          <a:endParaRPr lang="en-US" sz="32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365" custLinFactNeighborY="-34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6741"/>
          <a:ext cx="7996084" cy="63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746741"/>
        <a:ext cx="7996084" cy="630000"/>
      </dsp:txXfrm>
    </dsp:sp>
    <dsp:sp modelId="{8EFCDC49-2431-44A7-9E88-01190BAF5B19}">
      <dsp:nvSpPr>
        <dsp:cNvPr id="0" name=""/>
        <dsp:cNvSpPr/>
      </dsp:nvSpPr>
      <dsp:spPr>
        <a:xfrm>
          <a:off x="0" y="40851"/>
          <a:ext cx="5597258" cy="109952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1600200">
            <a:lnSpc>
              <a:spcPct val="90000"/>
            </a:lnSpc>
            <a:spcBef>
              <a:spcPct val="0"/>
            </a:spcBef>
            <a:spcAft>
              <a:spcPct val="35000"/>
            </a:spcAft>
            <a:buNone/>
          </a:pPr>
          <a:r>
            <a:rPr lang="en-US" sz="3600" kern="1200" dirty="0"/>
            <a:t>WELCOME</a:t>
          </a:r>
          <a:endParaRPr lang="en-US" sz="3600" kern="1200" dirty="0">
            <a:solidFill>
              <a:schemeClr val="tx1"/>
            </a:solidFill>
          </a:endParaRPr>
        </a:p>
      </dsp:txBody>
      <dsp:txXfrm>
        <a:off x="0" y="40851"/>
        <a:ext cx="5597258" cy="1099524"/>
      </dsp:txXfrm>
    </dsp:sp>
    <dsp:sp modelId="{A1389189-BA21-4693-A1B6-611E344AE4E1}">
      <dsp:nvSpPr>
        <dsp:cNvPr id="0" name=""/>
        <dsp:cNvSpPr/>
      </dsp:nvSpPr>
      <dsp:spPr>
        <a:xfrm>
          <a:off x="0" y="1705254"/>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dirty="0"/>
            <a:t>Chair: Debbie Espinoza       </a:t>
          </a:r>
          <a:r>
            <a:rPr lang="en-ZA" sz="1800" kern="1200" dirty="0">
              <a:solidFill>
                <a:schemeClr val="bg1"/>
              </a:solidFill>
              <a:hlinkClick xmlns:r="http://schemas.openxmlformats.org/officeDocument/2006/relationships" r:id="rId1"/>
            </a:rPr>
            <a:t>districtadvisorycouncil@gmail.com</a:t>
          </a:r>
          <a:endParaRPr lang="en-ZA" sz="1800" kern="1200" dirty="0">
            <a:solidFill>
              <a:schemeClr val="bg1"/>
            </a:solidFill>
          </a:endParaRPr>
        </a:p>
      </dsp:txBody>
      <dsp:txXfrm>
        <a:off x="0" y="1705254"/>
        <a:ext cx="7996084" cy="905625"/>
      </dsp:txXfrm>
    </dsp:sp>
    <dsp:sp modelId="{FC897473-09A5-4992-9981-FB67AADF4BB2}">
      <dsp:nvSpPr>
        <dsp:cNvPr id="0" name=""/>
        <dsp:cNvSpPr/>
      </dsp:nvSpPr>
      <dsp:spPr>
        <a:xfrm>
          <a:off x="399804" y="1511741"/>
          <a:ext cx="5597258" cy="54938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ZA" sz="1800" kern="1200" dirty="0"/>
            <a:t>District Advisory Council  (2021-2022</a:t>
          </a:r>
          <a:r>
            <a:rPr lang="en-ZA" sz="1600" kern="1200" dirty="0"/>
            <a:t>)</a:t>
          </a:r>
        </a:p>
      </dsp:txBody>
      <dsp:txXfrm>
        <a:off x="426623" y="1538560"/>
        <a:ext cx="5543620" cy="495751"/>
      </dsp:txXfrm>
    </dsp:sp>
    <dsp:sp modelId="{F0369094-9F92-45E1-9FD5-B5F89D0FB2F2}">
      <dsp:nvSpPr>
        <dsp:cNvPr id="0" name=""/>
        <dsp:cNvSpPr/>
      </dsp:nvSpPr>
      <dsp:spPr>
        <a:xfrm>
          <a:off x="0" y="287445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Jeff Bold			</a:t>
          </a:r>
          <a:r>
            <a:rPr lang="en-US" sz="1800" kern="1200" dirty="0">
              <a:hlinkClick xmlns:r="http://schemas.openxmlformats.org/officeDocument/2006/relationships" r:id="rId2"/>
            </a:rPr>
            <a:t>northareaadvisory@gmail.com</a:t>
          </a:r>
          <a:endParaRPr lang="en-US" sz="1800" kern="1200" dirty="0"/>
        </a:p>
      </dsp:txBody>
      <dsp:txXfrm>
        <a:off x="0" y="2874451"/>
        <a:ext cx="7996084" cy="905625"/>
      </dsp:txXfrm>
    </dsp:sp>
    <dsp:sp modelId="{2C48DC42-F3C9-4C6B-AAEB-6E62DBE680E2}">
      <dsp:nvSpPr>
        <dsp:cNvPr id="0" name=""/>
        <dsp:cNvSpPr/>
      </dsp:nvSpPr>
      <dsp:spPr>
        <a:xfrm>
          <a:off x="399804" y="2732755"/>
          <a:ext cx="5597258" cy="510696"/>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North Area Advisory Council     (2020-2021</a:t>
          </a:r>
          <a:r>
            <a:rPr lang="en-US" sz="1600" kern="1200" dirty="0"/>
            <a:t>)</a:t>
          </a:r>
        </a:p>
      </dsp:txBody>
      <dsp:txXfrm>
        <a:off x="424734" y="2757685"/>
        <a:ext cx="5547398" cy="460836"/>
      </dsp:txXfrm>
    </dsp:sp>
    <dsp:sp modelId="{AADF8932-4B58-4366-A25D-3144DD906801}">
      <dsp:nvSpPr>
        <dsp:cNvPr id="0" name=""/>
        <dsp:cNvSpPr/>
      </dsp:nvSpPr>
      <dsp:spPr>
        <a:xfrm>
          <a:off x="0" y="405162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Maritza Masseria		</a:t>
          </a:r>
          <a:r>
            <a:rPr lang="en-US" sz="1800" kern="1200" dirty="0">
              <a:hlinkClick xmlns:r="http://schemas.openxmlformats.org/officeDocument/2006/relationships" r:id="rId3"/>
            </a:rPr>
            <a:t>caac.chair@gmail.com</a:t>
          </a:r>
          <a:r>
            <a:rPr lang="en-US" sz="1800" kern="1200" dirty="0"/>
            <a:t> </a:t>
          </a:r>
        </a:p>
      </dsp:txBody>
      <dsp:txXfrm>
        <a:off x="0" y="4051621"/>
        <a:ext cx="7996084" cy="905625"/>
      </dsp:txXfrm>
    </dsp:sp>
    <dsp:sp modelId="{CA9A413B-CE69-40C9-886C-0D9D38861F28}">
      <dsp:nvSpPr>
        <dsp:cNvPr id="0" name=""/>
        <dsp:cNvSpPr/>
      </dsp:nvSpPr>
      <dsp:spPr>
        <a:xfrm>
          <a:off x="399804" y="3915076"/>
          <a:ext cx="5597258" cy="505544"/>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Central Area Advisory Council     (2020-2021)</a:t>
          </a:r>
        </a:p>
      </dsp:txBody>
      <dsp:txXfrm>
        <a:off x="424483" y="3939755"/>
        <a:ext cx="5547900" cy="456186"/>
      </dsp:txXfrm>
    </dsp:sp>
    <dsp:sp modelId="{12D9EB4E-52BB-4C4F-970A-21ED62F2BE4A}">
      <dsp:nvSpPr>
        <dsp:cNvPr id="0" name=""/>
        <dsp:cNvSpPr/>
      </dsp:nvSpPr>
      <dsp:spPr>
        <a:xfrm>
          <a:off x="0" y="5239422"/>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Veronica Newmeyer</a:t>
          </a:r>
          <a:r>
            <a:rPr lang="en-US" sz="1800" kern="1200" dirty="0">
              <a:solidFill>
                <a:srgbClr val="0070C0"/>
              </a:solidFill>
            </a:rPr>
            <a:t>	</a:t>
          </a:r>
          <a:r>
            <a:rPr lang="en-US" sz="1800" u="sng" kern="1200" dirty="0">
              <a:solidFill>
                <a:srgbClr val="0070C0"/>
              </a:solidFill>
              <a:hlinkClick xmlns:r="http://schemas.openxmlformats.org/officeDocument/2006/relationships" r:id="rId4"/>
            </a:rPr>
            <a:t>browardsoutharea</a:t>
          </a:r>
          <a:r>
            <a:rPr lang="en-US" sz="1800" u="sng" kern="1200" dirty="0">
              <a:solidFill>
                <a:srgbClr val="0070C0"/>
              </a:solidFill>
              <a:latin typeface="+mj-lt"/>
              <a:hlinkClick xmlns:r="http://schemas.openxmlformats.org/officeDocument/2006/relationships" r:id="rId4"/>
            </a:rPr>
            <a:t>@gmail.com</a:t>
          </a:r>
          <a:endParaRPr lang="en-US" sz="1800" u="sng" kern="1200" dirty="0">
            <a:solidFill>
              <a:srgbClr val="0070C0"/>
            </a:solidFill>
            <a:latin typeface="+mj-lt"/>
          </a:endParaRPr>
        </a:p>
      </dsp:txBody>
      <dsp:txXfrm>
        <a:off x="0" y="5239422"/>
        <a:ext cx="7996084" cy="905625"/>
      </dsp:txXfrm>
    </dsp:sp>
    <dsp:sp modelId="{59644A58-61F6-4896-957F-9F8BA0A02000}">
      <dsp:nvSpPr>
        <dsp:cNvPr id="0" name=""/>
        <dsp:cNvSpPr/>
      </dsp:nvSpPr>
      <dsp:spPr>
        <a:xfrm>
          <a:off x="399804" y="5092246"/>
          <a:ext cx="5597258" cy="49995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South Area Advisory Council     (2020-2021)</a:t>
          </a:r>
        </a:p>
      </dsp:txBody>
      <dsp:txXfrm>
        <a:off x="424210" y="5116652"/>
        <a:ext cx="5548446"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0" y="212836"/>
          <a:ext cx="6829289" cy="2204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341464" y="49941"/>
          <a:ext cx="4780502" cy="10332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391901" y="100378"/>
        <a:ext cx="4679628" cy="932326"/>
      </dsp:txXfrm>
    </dsp:sp>
    <dsp:sp modelId="{6024958E-724F-4F1C-82EC-F7DC92FAA7A4}">
      <dsp:nvSpPr>
        <dsp:cNvPr id="0" name=""/>
        <dsp:cNvSpPr/>
      </dsp:nvSpPr>
      <dsp:spPr>
        <a:xfrm>
          <a:off x="0" y="1366101"/>
          <a:ext cx="6829289" cy="4630500"/>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29" tIns="728980" rIns="530029"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About your child</a:t>
          </a:r>
        </a:p>
        <a:p>
          <a:pPr marL="285750" lvl="1" indent="-285750" algn="l" defTabSz="1555750">
            <a:lnSpc>
              <a:spcPct val="90000"/>
            </a:lnSpc>
            <a:spcBef>
              <a:spcPct val="0"/>
            </a:spcBef>
            <a:spcAft>
              <a:spcPct val="15000"/>
            </a:spcAft>
            <a:buChar char="•"/>
          </a:pPr>
          <a:r>
            <a:rPr lang="en-US" sz="3500" kern="1200" dirty="0"/>
            <a:t>About your school</a:t>
          </a:r>
        </a:p>
        <a:p>
          <a:pPr marL="285750" lvl="1" indent="-285750" algn="l" defTabSz="1555750">
            <a:lnSpc>
              <a:spcPct val="90000"/>
            </a:lnSpc>
            <a:spcBef>
              <a:spcPct val="0"/>
            </a:spcBef>
            <a:spcAft>
              <a:spcPct val="15000"/>
            </a:spcAft>
            <a:buChar char="•"/>
          </a:pPr>
          <a:r>
            <a:rPr lang="en-US" sz="3500" kern="1200" dirty="0"/>
            <a:t>About wanting to be involved in the decision-	making process at the school, area and district</a:t>
          </a:r>
        </a:p>
        <a:p>
          <a:pPr marL="285750" lvl="1" indent="-285750" algn="l" defTabSz="1555750">
            <a:lnSpc>
              <a:spcPct val="90000"/>
            </a:lnSpc>
            <a:spcBef>
              <a:spcPct val="0"/>
            </a:spcBef>
            <a:spcAft>
              <a:spcPct val="15000"/>
            </a:spcAft>
            <a:buChar char="•"/>
          </a:pPr>
          <a:r>
            <a:rPr lang="en-US" sz="3500" kern="1200" dirty="0"/>
            <a:t>About promoting involvement</a:t>
          </a:r>
        </a:p>
      </dsp:txBody>
      <dsp:txXfrm>
        <a:off x="0" y="1366101"/>
        <a:ext cx="6829289" cy="4630500"/>
      </dsp:txXfrm>
    </dsp:sp>
    <dsp:sp modelId="{27760BCE-4EC8-431F-8297-582EB74FA07B}">
      <dsp:nvSpPr>
        <dsp:cNvPr id="0" name=""/>
        <dsp:cNvSpPr/>
      </dsp:nvSpPr>
      <dsp:spPr>
        <a:xfrm>
          <a:off x="0" y="642003"/>
          <a:ext cx="4780502" cy="103320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555750">
            <a:lnSpc>
              <a:spcPct val="90000"/>
            </a:lnSpc>
            <a:spcBef>
              <a:spcPct val="0"/>
            </a:spcBef>
            <a:spcAft>
              <a:spcPct val="35000"/>
            </a:spcAft>
            <a:buNone/>
          </a:pPr>
          <a:r>
            <a:rPr lang="en-US" sz="3500" kern="1200" dirty="0"/>
            <a:t>You care…</a:t>
          </a:r>
        </a:p>
      </dsp:txBody>
      <dsp:txXfrm>
        <a:off x="50437" y="692440"/>
        <a:ext cx="4679628"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115992" y="2292148"/>
          <a:ext cx="7808032" cy="18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501698" y="62010"/>
          <a:ext cx="7023777" cy="29491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516094" y="76406"/>
        <a:ext cx="6994985" cy="266119"/>
      </dsp:txXfrm>
    </dsp:sp>
    <dsp:sp modelId="{6024958E-724F-4F1C-82EC-F7DC92FAA7A4}">
      <dsp:nvSpPr>
        <dsp:cNvPr id="0" name=""/>
        <dsp:cNvSpPr/>
      </dsp:nvSpPr>
      <dsp:spPr>
        <a:xfrm>
          <a:off x="0" y="1277020"/>
          <a:ext cx="10033968" cy="3197158"/>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747" tIns="208280" rIns="778747"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285750" lvl="1" indent="-285750" algn="l" defTabSz="1244600">
            <a:lnSpc>
              <a:spcPct val="90000"/>
            </a:lnSpc>
            <a:spcBef>
              <a:spcPct val="0"/>
            </a:spcBef>
            <a:spcAft>
              <a:spcPct val="15000"/>
            </a:spcAft>
            <a:buChar char="•"/>
          </a:pPr>
          <a:r>
            <a:rPr lang="en-US" sz="2800" b="1" kern="1200" dirty="0"/>
            <a:t>Advisory has:</a:t>
          </a:r>
          <a:endParaRPr lang="en-US" sz="1600" kern="1200" dirty="0"/>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equality for all students and schools in policies.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online transactions.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defibrillators in every high school.  </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the parents that can’t get involved.</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dsp:txBody>
      <dsp:txXfrm>
        <a:off x="0" y="1277020"/>
        <a:ext cx="10033968" cy="3197158"/>
      </dsp:txXfrm>
    </dsp:sp>
    <dsp:sp modelId="{27760BCE-4EC8-431F-8297-582EB74FA07B}">
      <dsp:nvSpPr>
        <dsp:cNvPr id="0" name=""/>
        <dsp:cNvSpPr/>
      </dsp:nvSpPr>
      <dsp:spPr>
        <a:xfrm>
          <a:off x="239146" y="0"/>
          <a:ext cx="9599102" cy="1271402"/>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066800">
            <a:lnSpc>
              <a:spcPct val="90000"/>
            </a:lnSpc>
            <a:spcBef>
              <a:spcPct val="0"/>
            </a:spcBef>
            <a:spcAft>
              <a:spcPct val="35000"/>
            </a:spcAft>
            <a:buNone/>
          </a:pPr>
          <a:r>
            <a:rPr lang="en-US" sz="2400" kern="1200" dirty="0"/>
            <a:t>We</a:t>
          </a:r>
          <a:r>
            <a:rPr lang="en-US" sz="2400" b="0" kern="1200" dirty="0"/>
            <a:t> are part of a team that advocates for children, our schools and our community stakeholders </a:t>
          </a:r>
          <a:endParaRPr lang="en-US" sz="2400" kern="1200" dirty="0"/>
        </a:p>
      </dsp:txBody>
      <dsp:txXfrm>
        <a:off x="301211" y="62065"/>
        <a:ext cx="9474972" cy="1147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Purpose of a School Advisory Forum</a:t>
          </a:r>
        </a:p>
      </dsp:txBody>
      <dsp:txXfrm>
        <a:off x="0" y="1653508"/>
        <a:ext cx="3286125" cy="2610802"/>
      </dsp:txXfrm>
    </dsp:sp>
    <dsp:sp modelId="{8157E768-0524-44F1-8F00-7DF53576D2D6}">
      <dsp:nvSpPr>
        <dsp:cNvPr id="0" name=""/>
        <dsp:cNvSpPr/>
      </dsp:nvSpPr>
      <dsp:spPr>
        <a:xfrm>
          <a:off x="1284917" y="403477"/>
          <a:ext cx="716289" cy="1368713"/>
        </a:xfrm>
        <a:prstGeom prst="rect">
          <a:avLst/>
        </a:prstGeom>
        <a:blipFill rotWithShape="0">
          <a:blip xmlns:r="http://schemas.openxmlformats.org/officeDocument/2006/relationships" r:embed="rId1"/>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284917" y="403477"/>
        <a:ext cx="716289" cy="1368713"/>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5225164" y="795098"/>
          <a:ext cx="65270" cy="5854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225164" y="795098"/>
        <a:ext cx="65270" cy="585472"/>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sp:txBody>
      <dsp:txXfrm>
        <a:off x="7229475" y="1653508"/>
        <a:ext cx="3286125" cy="2610802"/>
      </dsp:txXfrm>
    </dsp:sp>
    <dsp:sp modelId="{9718E67E-2C8C-4093-AB5F-E3BEFAAEA31B}">
      <dsp:nvSpPr>
        <dsp:cNvPr id="0" name=""/>
        <dsp:cNvSpPr/>
      </dsp:nvSpPr>
      <dsp:spPr>
        <a:xfrm>
          <a:off x="8845688" y="922988"/>
          <a:ext cx="53698" cy="329692"/>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845688" y="922988"/>
        <a:ext cx="53698" cy="329692"/>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080"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Guidelines</a:t>
          </a:r>
        </a:p>
        <a:p>
          <a:pPr marL="0" lvl="0" indent="0" algn="ctr" defTabSz="1422400">
            <a:lnSpc>
              <a:spcPct val="90000"/>
            </a:lnSpc>
            <a:spcBef>
              <a:spcPct val="0"/>
            </a:spcBef>
            <a:spcAft>
              <a:spcPct val="35000"/>
            </a:spcAft>
            <a:buNone/>
          </a:pPr>
          <a:r>
            <a:rPr lang="en-US" sz="3200" kern="1200" noProof="1">
              <a:solidFill>
                <a:srgbClr val="FFFFFF"/>
              </a:solidFill>
              <a:latin typeface="Calibri"/>
              <a:ea typeface="+mn-ea"/>
              <a:cs typeface="+mn-cs"/>
            </a:rPr>
            <a:t> </a:t>
          </a:r>
        </a:p>
      </dsp:txBody>
      <dsp:txXfrm>
        <a:off x="3080" y="1631352"/>
        <a:ext cx="2444055" cy="2053006"/>
      </dsp:txXfrm>
    </dsp:sp>
    <dsp:sp modelId="{8157E768-0524-44F1-8F00-7DF53576D2D6}">
      <dsp:nvSpPr>
        <dsp:cNvPr id="0" name=""/>
        <dsp:cNvSpPr/>
      </dsp:nvSpPr>
      <dsp:spPr>
        <a:xfrm>
          <a:off x="1046758" y="649226"/>
          <a:ext cx="356700" cy="101302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46758" y="649226"/>
        <a:ext cx="356700" cy="1013025"/>
      </dsp:txXfrm>
    </dsp:sp>
    <dsp:sp modelId="{676D607A-85D2-4EAF-B264-A9D94B61A4FF}">
      <dsp:nvSpPr>
        <dsp:cNvPr id="0" name=""/>
        <dsp:cNvSpPr/>
      </dsp:nvSpPr>
      <dsp:spPr>
        <a:xfrm>
          <a:off x="3080" y="372192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2756651" y="298232"/>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sp:txBody>
      <dsp:txXfrm>
        <a:off x="2756651" y="1598469"/>
        <a:ext cx="2444055" cy="2053006"/>
      </dsp:txXfrm>
    </dsp:sp>
    <dsp:sp modelId="{AFA09309-0DCE-4477-82D3-AAF980A85A37}">
      <dsp:nvSpPr>
        <dsp:cNvPr id="0" name=""/>
        <dsp:cNvSpPr/>
      </dsp:nvSpPr>
      <dsp:spPr>
        <a:xfrm>
          <a:off x="6232792" y="541895"/>
          <a:ext cx="795081" cy="1139531"/>
        </a:xfrm>
        <a:prstGeom prst="rect">
          <a:avLst/>
        </a:prstGeom>
        <a:blipFill rotWithShape="0">
          <a:blip xmlns:r="http://schemas.openxmlformats.org/officeDocument/2006/relationships" r:embed="rId1"/>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232792" y="541895"/>
        <a:ext cx="795081" cy="1139531"/>
      </dsp:txXfrm>
    </dsp:sp>
    <dsp:sp modelId="{70685E0F-5EC9-4D84-80D5-F2F78DC3CFFC}">
      <dsp:nvSpPr>
        <dsp:cNvPr id="0" name=""/>
        <dsp:cNvSpPr/>
      </dsp:nvSpPr>
      <dsp:spPr>
        <a:xfrm>
          <a:off x="2691541" y="372192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380002" y="295871"/>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sp:txBody>
      <dsp:txXfrm>
        <a:off x="5380002" y="1596109"/>
        <a:ext cx="2444055" cy="2053006"/>
      </dsp:txXfrm>
    </dsp:sp>
    <dsp:sp modelId="{9718E67E-2C8C-4093-AB5F-E3BEFAAEA31B}">
      <dsp:nvSpPr>
        <dsp:cNvPr id="0" name=""/>
        <dsp:cNvSpPr/>
      </dsp:nvSpPr>
      <dsp:spPr>
        <a:xfrm>
          <a:off x="6480310" y="805491"/>
          <a:ext cx="243440" cy="70049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480310" y="805491"/>
        <a:ext cx="243440" cy="700496"/>
      </dsp:txXfrm>
    </dsp:sp>
    <dsp:sp modelId="{13CAC05E-7817-4F00-94BF-9DC0F20DF1D8}">
      <dsp:nvSpPr>
        <dsp:cNvPr id="0" name=""/>
        <dsp:cNvSpPr/>
      </dsp:nvSpPr>
      <dsp:spPr>
        <a:xfrm>
          <a:off x="5380002" y="372192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0DC5E-F39D-4518-A341-8EA5895F7900}">
      <dsp:nvSpPr>
        <dsp:cNvPr id="0" name=""/>
        <dsp:cNvSpPr/>
      </dsp:nvSpPr>
      <dsp:spPr>
        <a:xfrm>
          <a:off x="8068463"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Robert’s Rules of Order</a:t>
          </a:r>
        </a:p>
        <a:p>
          <a:pPr marL="0" lvl="0" indent="0" algn="l" defTabSz="1422400">
            <a:lnSpc>
              <a:spcPct val="90000"/>
            </a:lnSpc>
            <a:spcBef>
              <a:spcPct val="0"/>
            </a:spcBef>
            <a:spcAft>
              <a:spcPct val="35000"/>
            </a:spcAft>
            <a:buNone/>
          </a:pPr>
          <a:r>
            <a:rPr lang="en-US" sz="2600" kern="1200" noProof="1">
              <a:solidFill>
                <a:srgbClr val="FFFFFF"/>
              </a:solidFill>
              <a:latin typeface="Calibri"/>
              <a:ea typeface="+mn-ea"/>
              <a:cs typeface="+mn-cs"/>
            </a:rPr>
            <a:t> </a:t>
          </a:r>
        </a:p>
      </dsp:txBody>
      <dsp:txXfrm>
        <a:off x="8068463" y="1631352"/>
        <a:ext cx="2444055" cy="2053006"/>
      </dsp:txXfrm>
    </dsp:sp>
    <dsp:sp modelId="{DA80273D-1D96-4E02-B8D8-27E7C1836F4D}">
      <dsp:nvSpPr>
        <dsp:cNvPr id="0" name=""/>
        <dsp:cNvSpPr/>
      </dsp:nvSpPr>
      <dsp:spPr>
        <a:xfrm>
          <a:off x="9112141" y="649226"/>
          <a:ext cx="356700" cy="1013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112141" y="649226"/>
        <a:ext cx="356700" cy="1013025"/>
      </dsp:txXfrm>
    </dsp:sp>
    <dsp:sp modelId="{05EBA332-36CC-4339-9B78-24AF038BC93F}">
      <dsp:nvSpPr>
        <dsp:cNvPr id="0" name=""/>
        <dsp:cNvSpPr/>
      </dsp:nvSpPr>
      <dsp:spPr>
        <a:xfrm>
          <a:off x="8068463" y="372192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Required</a:t>
          </a:r>
        </a:p>
        <a:p>
          <a:pPr marL="0" lvl="0" indent="0" algn="ctr" defTabSz="1244600">
            <a:lnSpc>
              <a:spcPct val="90000"/>
            </a:lnSpc>
            <a:spcBef>
              <a:spcPct val="0"/>
            </a:spcBef>
            <a:spcAft>
              <a:spcPct val="35000"/>
            </a:spcAft>
            <a:buNone/>
          </a:pPr>
          <a:r>
            <a:rPr lang="en-US" sz="2800" kern="1200" noProof="1">
              <a:solidFill>
                <a:schemeClr val="bg1"/>
              </a:solidFill>
            </a:rPr>
            <a:t>Prepare</a:t>
          </a:r>
        </a:p>
        <a:p>
          <a:pPr marL="0" lvl="0" indent="0" algn="ctr" defTabSz="1244600">
            <a:lnSpc>
              <a:spcPct val="90000"/>
            </a:lnSpc>
            <a:spcBef>
              <a:spcPct val="0"/>
            </a:spcBef>
            <a:spcAft>
              <a:spcPct val="35000"/>
            </a:spcAft>
            <a:buNone/>
          </a:pPr>
          <a:r>
            <a:rPr lang="en-US" sz="2800" kern="1200" noProof="1">
              <a:solidFill>
                <a:schemeClr val="bg1"/>
              </a:solidFill>
            </a:rPr>
            <a:t>Guide</a:t>
          </a:r>
        </a:p>
        <a:p>
          <a:pPr marL="0" lvl="0" indent="0" algn="ctr" defTabSz="1244600">
            <a:lnSpc>
              <a:spcPct val="90000"/>
            </a:lnSpc>
            <a:spcBef>
              <a:spcPct val="0"/>
            </a:spcBef>
            <a:spcAft>
              <a:spcPct val="35000"/>
            </a:spcAft>
            <a:buNone/>
          </a:pPr>
          <a:endParaRPr lang="en-US" sz="2800" kern="1200" noProof="1">
            <a:solidFill>
              <a:schemeClr val="bg1"/>
            </a:solidFill>
          </a:endParaRPr>
        </a:p>
      </dsp:txBody>
      <dsp:txXfrm>
        <a:off x="0" y="1653508"/>
        <a:ext cx="3286125" cy="2610802"/>
      </dsp:txXfrm>
    </dsp:sp>
    <dsp:sp modelId="{8157E768-0524-44F1-8F00-7DF53576D2D6}">
      <dsp:nvSpPr>
        <dsp:cNvPr id="0" name=""/>
        <dsp:cNvSpPr/>
      </dsp:nvSpPr>
      <dsp:spPr>
        <a:xfrm>
          <a:off x="1262678" y="563794"/>
          <a:ext cx="760767" cy="104808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62678" y="563794"/>
        <a:ext cx="760767" cy="1048080"/>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sp:txBody>
      <dsp:txXfrm>
        <a:off x="3614737" y="1653508"/>
        <a:ext cx="3286125" cy="2610802"/>
      </dsp:txXfrm>
    </dsp:sp>
    <dsp:sp modelId="{AFA09309-0DCE-4477-82D3-AAF980A85A37}">
      <dsp:nvSpPr>
        <dsp:cNvPr id="0" name=""/>
        <dsp:cNvSpPr/>
      </dsp:nvSpPr>
      <dsp:spPr>
        <a:xfrm>
          <a:off x="5094708" y="933620"/>
          <a:ext cx="326182" cy="30842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094708" y="933620"/>
        <a:ext cx="326182" cy="308427"/>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sp:txBody>
      <dsp:txXfrm>
        <a:off x="7229475" y="1653508"/>
        <a:ext cx="3286125" cy="2610802"/>
      </dsp:txXfrm>
    </dsp:sp>
    <dsp:sp modelId="{9718E67E-2C8C-4093-AB5F-E3BEFAAEA31B}">
      <dsp:nvSpPr>
        <dsp:cNvPr id="0" name=""/>
        <dsp:cNvSpPr/>
      </dsp:nvSpPr>
      <dsp:spPr>
        <a:xfrm>
          <a:off x="8774087" y="642425"/>
          <a:ext cx="196899" cy="8908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774087" y="642425"/>
        <a:ext cx="196899" cy="890818"/>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41778" y="326916"/>
          <a:ext cx="1611859"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2" y="649288"/>
        <a:ext cx="1128301" cy="483558"/>
      </dsp:txXfrm>
    </dsp:sp>
    <dsp:sp modelId="{3F7EE88D-909D-4BFC-903F-1CA7EBDC8E89}">
      <dsp:nvSpPr>
        <dsp:cNvPr id="0" name=""/>
        <dsp:cNvSpPr/>
      </dsp:nvSpPr>
      <dsp:spPr>
        <a:xfrm rot="5400000">
          <a:off x="4467422" y="-3242117"/>
          <a:ext cx="1047708"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Black" panose="020B0A04020102020204" pitchFamily="34" charset="0"/>
            </a:rPr>
            <a:t>Principal</a:t>
          </a:r>
        </a:p>
      </dsp:txBody>
      <dsp:txXfrm rot="-5400000">
        <a:off x="1128302" y="148148"/>
        <a:ext cx="7674805" cy="945418"/>
      </dsp:txXfrm>
    </dsp:sp>
    <dsp:sp modelId="{F5FD46D8-B094-40BB-9091-6E3B7CAB7FA1}">
      <dsp:nvSpPr>
        <dsp:cNvPr id="0" name=""/>
        <dsp:cNvSpPr/>
      </dsp:nvSpPr>
      <dsp:spPr>
        <a:xfrm rot="5400000">
          <a:off x="-525788" y="2198783"/>
          <a:ext cx="2179878"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1" y="2237146"/>
        <a:ext cx="1128301" cy="1051577"/>
      </dsp:txXfrm>
    </dsp:sp>
    <dsp:sp modelId="{F486A690-0CF9-4CEF-9CC0-F2890AF21A4F}">
      <dsp:nvSpPr>
        <dsp:cNvPr id="0" name=""/>
        <dsp:cNvSpPr/>
      </dsp:nvSpPr>
      <dsp:spPr>
        <a:xfrm rot="5400000">
          <a:off x="3580369" y="-1150017"/>
          <a:ext cx="2821814"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Area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Department </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School Board Members &amp; </a:t>
          </a:r>
          <a:r>
            <a:rPr lang="en-US" sz="2400" b="1" kern="1200" dirty="0">
              <a:latin typeface="Arial Black" panose="020B0A04020102020204" pitchFamily="34" charset="0"/>
              <a:cs typeface="Arial" panose="020B0604020202020204" pitchFamily="34" charset="0"/>
            </a:rPr>
            <a:t>Superintendent</a:t>
          </a:r>
        </a:p>
      </dsp:txBody>
      <dsp:txXfrm rot="-5400000">
        <a:off x="1128301" y="1439801"/>
        <a:ext cx="7588200" cy="2546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868F-681F-4EF9-8B83-F3B0F354A4C4}">
      <dsp:nvSpPr>
        <dsp:cNvPr id="0" name=""/>
        <dsp:cNvSpPr/>
      </dsp:nvSpPr>
      <dsp:spPr>
        <a:xfrm>
          <a:off x="0" y="0"/>
          <a:ext cx="5371502" cy="4543591"/>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sp:txBody>
      <dsp:txXfrm>
        <a:off x="0" y="1726564"/>
        <a:ext cx="5371502" cy="2726154"/>
      </dsp:txXfrm>
    </dsp:sp>
    <dsp:sp modelId="{9718E67E-2C8C-4093-AB5F-E3BEFAAEA31B}">
      <dsp:nvSpPr>
        <dsp:cNvPr id="0" name=""/>
        <dsp:cNvSpPr/>
      </dsp:nvSpPr>
      <dsp:spPr>
        <a:xfrm>
          <a:off x="2004212" y="454359"/>
          <a:ext cx="1363077" cy="136307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271" tIns="12700" rIns="106271"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2004212" y="454359"/>
        <a:ext cx="1363077" cy="1363077"/>
      </dsp:txXfrm>
    </dsp:sp>
    <dsp:sp modelId="{13CAC05E-7817-4F00-94BF-9DC0F20DF1D8}">
      <dsp:nvSpPr>
        <dsp:cNvPr id="0" name=""/>
        <dsp:cNvSpPr/>
      </dsp:nvSpPr>
      <dsp:spPr>
        <a:xfrm>
          <a:off x="0" y="4543519"/>
          <a:ext cx="53715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444500">
            <a:lnSpc>
              <a:spcPct val="90000"/>
            </a:lnSpc>
            <a:spcBef>
              <a:spcPct val="0"/>
            </a:spcBef>
            <a:spcAft>
              <a:spcPct val="35000"/>
            </a:spcAft>
            <a:buNone/>
          </a:pPr>
          <a:endParaRPr lang="en-US" sz="1000" kern="1200" dirty="0">
            <a:solidFill>
              <a:schemeClr val="bg1"/>
            </a:solidFill>
          </a:endParaRPr>
        </a:p>
        <a:p>
          <a:pPr marL="0" lvl="0" indent="0" algn="ctr" defTabSz="444500">
            <a:lnSpc>
              <a:spcPct val="90000"/>
            </a:lnSpc>
            <a:spcBef>
              <a:spcPct val="0"/>
            </a:spcBef>
            <a:spcAft>
              <a:spcPct val="35000"/>
            </a:spcAft>
            <a:buNone/>
          </a:pPr>
          <a:r>
            <a:rPr lang="en-US" sz="3200" kern="1200" dirty="0">
              <a:solidFill>
                <a:schemeClr val="bg1"/>
              </a:solidFill>
            </a:rPr>
            <a:t>LOOPING</a:t>
          </a:r>
          <a:endParaRPr lang="en-US" sz="32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569881"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sp:txBody>
      <dsp:txXfrm>
        <a:off x="3569881"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9/24/2021</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206326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10162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392665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2035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122958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42376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20725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Get started by understanding the roles &amp; duties of a SAF chair, what meetings need to be attended and the procedures you will need to have your first meeting.</a:t>
            </a:r>
          </a:p>
        </p:txBody>
      </p:sp>
      <p:sp>
        <p:nvSpPr>
          <p:cNvPr id="4" name="Slide Number Placeholder 3"/>
          <p:cNvSpPr>
            <a:spLocks noGrp="1"/>
          </p:cNvSpPr>
          <p:nvPr>
            <p:ph type="sldNum" sz="quarter" idx="5"/>
          </p:nvPr>
        </p:nvSpPr>
        <p:spPr/>
        <p:txBody>
          <a:bodyPr/>
          <a:lstStyle/>
          <a:p>
            <a:fld id="{D3F28A1F-3E69-47E5-AE93-E7F2155A242D}" type="slidenum">
              <a:rPr lang="en-US" smtClean="0"/>
              <a:t>16</a:t>
            </a:fld>
            <a:endParaRPr lang="en-US" dirty="0"/>
          </a:p>
        </p:txBody>
      </p:sp>
    </p:spTree>
    <p:extLst>
      <p:ext uri="{BB962C8B-B14F-4D97-AF65-F5344CB8AC3E}">
        <p14:creationId xmlns:p14="http://schemas.microsoft.com/office/powerpoint/2010/main" val="2964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5826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398183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976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418555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82182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33746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An agenda helps you stay on topic.  </a:t>
            </a:r>
          </a:p>
        </p:txBody>
      </p:sp>
      <p:sp>
        <p:nvSpPr>
          <p:cNvPr id="4" name="Slide Number Placeholder 3"/>
          <p:cNvSpPr>
            <a:spLocks noGrp="1"/>
          </p:cNvSpPr>
          <p:nvPr>
            <p:ph type="sldNum" sz="quarter" idx="5"/>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6362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Through this presentation we have reviewed Policy 1.3.  An explanation is of Bylaws is at the end of this presentation. </a:t>
            </a:r>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42203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An agenda is required by law and by policy.</a:t>
            </a:r>
          </a:p>
          <a:p>
            <a:r>
              <a:rPr lang="en-US" b="0" i="0" dirty="0">
                <a:solidFill>
                  <a:srgbClr val="202122"/>
                </a:solidFill>
                <a:effectLst/>
                <a:latin typeface="Arial" panose="020B0604020202020204" pitchFamily="34" charset="0"/>
              </a:rPr>
              <a:t>Minutes area also required by law and policy</a:t>
            </a:r>
          </a:p>
          <a:p>
            <a:r>
              <a:rPr lang="en-US" b="0" i="0" dirty="0">
                <a:solidFill>
                  <a:srgbClr val="202122"/>
                </a:solidFill>
                <a:effectLst/>
                <a:latin typeface="Arial" panose="020B0604020202020204" pitchFamily="34" charset="0"/>
              </a:rPr>
              <a:t>A motion has a specific purpose. It is a formal proposal by a member for action.</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327036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8075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16037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r>
              <a:rPr lang="en-US" dirty="0"/>
              <a:t>This is the order of an agenda according to Robert’s Rules of Order.</a:t>
            </a:r>
          </a:p>
        </p:txBody>
      </p:sp>
      <p:sp>
        <p:nvSpPr>
          <p:cNvPr id="4" name="Slide Number Placeholder 3"/>
          <p:cNvSpPr>
            <a:spLocks noGrp="1"/>
          </p:cNvSpPr>
          <p:nvPr>
            <p:ph type="sldNum" sz="quarter" idx="5"/>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210437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28</a:t>
            </a:fld>
            <a:endParaRPr lang="en-US" dirty="0"/>
          </a:p>
        </p:txBody>
      </p:sp>
    </p:spTree>
    <p:extLst>
      <p:ext uri="{BB962C8B-B14F-4D97-AF65-F5344CB8AC3E}">
        <p14:creationId xmlns:p14="http://schemas.microsoft.com/office/powerpoint/2010/main" val="103739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29</a:t>
            </a:fld>
            <a:endParaRPr lang="en-US" dirty="0"/>
          </a:p>
        </p:txBody>
      </p:sp>
    </p:spTree>
    <p:extLst>
      <p:ext uri="{BB962C8B-B14F-4D97-AF65-F5344CB8AC3E}">
        <p14:creationId xmlns:p14="http://schemas.microsoft.com/office/powerpoint/2010/main" val="9315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880766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30</a:t>
            </a:fld>
            <a:endParaRPr lang="en-US" dirty="0"/>
          </a:p>
        </p:txBody>
      </p:sp>
    </p:spTree>
    <p:extLst>
      <p:ext uri="{BB962C8B-B14F-4D97-AF65-F5344CB8AC3E}">
        <p14:creationId xmlns:p14="http://schemas.microsoft.com/office/powerpoint/2010/main" val="3263051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31</a:t>
            </a:fld>
            <a:endParaRPr lang="en-US" dirty="0"/>
          </a:p>
        </p:txBody>
      </p:sp>
    </p:spTree>
    <p:extLst>
      <p:ext uri="{BB962C8B-B14F-4D97-AF65-F5344CB8AC3E}">
        <p14:creationId xmlns:p14="http://schemas.microsoft.com/office/powerpoint/2010/main" val="183652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b="0" i="0" dirty="0">
                <a:solidFill>
                  <a:srgbClr val="202122"/>
                </a:solidFill>
                <a:effectLst/>
                <a:latin typeface="Arial" panose="020B0604020202020204" pitchFamily="34" charset="0"/>
              </a:rPr>
              <a:t>Debbie - </a:t>
            </a: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32</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33</a:t>
            </a:fld>
            <a:endParaRPr lang="en-US" dirty="0"/>
          </a:p>
        </p:txBody>
      </p:sp>
    </p:spTree>
    <p:extLst>
      <p:ext uri="{BB962C8B-B14F-4D97-AF65-F5344CB8AC3E}">
        <p14:creationId xmlns:p14="http://schemas.microsoft.com/office/powerpoint/2010/main" val="23609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34</a:t>
            </a:fld>
            <a:endParaRPr lang="en-US" dirty="0"/>
          </a:p>
        </p:txBody>
      </p:sp>
    </p:spTree>
    <p:extLst>
      <p:ext uri="{BB962C8B-B14F-4D97-AF65-F5344CB8AC3E}">
        <p14:creationId xmlns:p14="http://schemas.microsoft.com/office/powerpoint/2010/main" val="299182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p:txBody>
      </p:sp>
      <p:sp>
        <p:nvSpPr>
          <p:cNvPr id="4" name="Slide Number Placeholder 3"/>
          <p:cNvSpPr>
            <a:spLocks noGrp="1"/>
          </p:cNvSpPr>
          <p:nvPr>
            <p:ph type="sldNum" sz="quarter" idx="5"/>
          </p:nvPr>
        </p:nvSpPr>
        <p:spPr/>
        <p:txBody>
          <a:bodyPr/>
          <a:lstStyle/>
          <a:p>
            <a:fld id="{D3F28A1F-3E69-47E5-AE93-E7F2155A242D}" type="slidenum">
              <a:rPr lang="en-US" smtClean="0"/>
              <a:t>35</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Provide a contact person to whom the SAF Chair can send information to.</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36</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Carolyn – Example:  1. The Attendance Policy was presented to DAC with recommendations made by the Attendance Committee.</a:t>
            </a:r>
          </a:p>
          <a:p>
            <a:r>
              <a:rPr lang="en-US" dirty="0"/>
              <a:t>                                 2. The policy revisions went to the areas and then the schools.</a:t>
            </a:r>
          </a:p>
          <a:p>
            <a:r>
              <a:rPr lang="en-US" dirty="0"/>
              <a:t>                                 3. Recommendations from parents came back to the Area and then to DAC</a:t>
            </a:r>
          </a:p>
          <a:p>
            <a:r>
              <a:rPr lang="en-US" dirty="0"/>
              <a:t>                                 4. A recommendation was made by DAC to have the parents have the ability to email the attendance clerk instead of having to call in.</a:t>
            </a:r>
          </a:p>
          <a:p>
            <a:r>
              <a:rPr lang="en-US" dirty="0"/>
              <a:t>                                 5. The end goal was to have more parents notify their school of their child’s absence.</a:t>
            </a:r>
          </a:p>
        </p:txBody>
      </p:sp>
      <p:sp>
        <p:nvSpPr>
          <p:cNvPr id="4" name="Slide Number Placeholder 3"/>
          <p:cNvSpPr>
            <a:spLocks noGrp="1"/>
          </p:cNvSpPr>
          <p:nvPr>
            <p:ph type="sldNum" sz="quarter" idx="5"/>
          </p:nvPr>
        </p:nvSpPr>
        <p:spPr/>
        <p:txBody>
          <a:bodyPr/>
          <a:lstStyle/>
          <a:p>
            <a:fld id="{D3F28A1F-3E69-47E5-AE93-E7F2155A242D}" type="slidenum">
              <a:rPr lang="en-US" smtClean="0"/>
              <a:t>37</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38</a:t>
            </a:fld>
            <a:endParaRPr lang="en-US" dirty="0"/>
          </a:p>
        </p:txBody>
      </p:sp>
    </p:spTree>
    <p:extLst>
      <p:ext uri="{BB962C8B-B14F-4D97-AF65-F5344CB8AC3E}">
        <p14:creationId xmlns:p14="http://schemas.microsoft.com/office/powerpoint/2010/main" val="306530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39</a:t>
            </a:fld>
            <a:endParaRPr lang="en-US" dirty="0"/>
          </a:p>
        </p:txBody>
      </p:sp>
    </p:spTree>
    <p:extLst>
      <p:ext uri="{BB962C8B-B14F-4D97-AF65-F5344CB8AC3E}">
        <p14:creationId xmlns:p14="http://schemas.microsoft.com/office/powerpoint/2010/main" val="22561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1219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40</a:t>
            </a:fld>
            <a:endParaRPr lang="en-US" dirty="0"/>
          </a:p>
        </p:txBody>
      </p:sp>
    </p:spTree>
    <p:extLst>
      <p:ext uri="{BB962C8B-B14F-4D97-AF65-F5344CB8AC3E}">
        <p14:creationId xmlns:p14="http://schemas.microsoft.com/office/powerpoint/2010/main" val="310142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41</a:t>
            </a:fld>
            <a:endParaRPr lang="en-US" dirty="0"/>
          </a:p>
        </p:txBody>
      </p:sp>
    </p:spTree>
    <p:extLst>
      <p:ext uri="{BB962C8B-B14F-4D97-AF65-F5344CB8AC3E}">
        <p14:creationId xmlns:p14="http://schemas.microsoft.com/office/powerpoint/2010/main" val="2235295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One of the first meetings could address the benefits of SAC &amp; SAF. Review each of the polices and bylaws for each committee. </a:t>
            </a:r>
          </a:p>
        </p:txBody>
      </p:sp>
      <p:sp>
        <p:nvSpPr>
          <p:cNvPr id="4" name="Slide Number Placeholder 3"/>
          <p:cNvSpPr>
            <a:spLocks noGrp="1"/>
          </p:cNvSpPr>
          <p:nvPr>
            <p:ph type="sldNum" sz="quarter" idx="5"/>
          </p:nvPr>
        </p:nvSpPr>
        <p:spPr/>
        <p:txBody>
          <a:bodyPr/>
          <a:lstStyle/>
          <a:p>
            <a:fld id="{D3F28A1F-3E69-47E5-AE93-E7F2155A242D}" type="slidenum">
              <a:rPr lang="en-US" smtClean="0"/>
              <a:t>42</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43</a:t>
            </a:fld>
            <a:endParaRPr lang="en-US" dirty="0"/>
          </a:p>
        </p:txBody>
      </p:sp>
    </p:spTree>
    <p:extLst>
      <p:ext uri="{BB962C8B-B14F-4D97-AF65-F5344CB8AC3E}">
        <p14:creationId xmlns:p14="http://schemas.microsoft.com/office/powerpoint/2010/main" val="282535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This is the back and forth exchange between parents and the district.  </a:t>
            </a:r>
          </a:p>
          <a:p>
            <a:r>
              <a:rPr lang="en-US" dirty="0"/>
              <a:t>                Because of the diversity of the advisory groups we are able to look at issues through different lenses. (perspectives)</a:t>
            </a: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076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863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10275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41065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8.25.2021</a:t>
            </a:r>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14930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9/27/2017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antonio-jamal-roberson-261338?utm_content=attributionCopyText&amp;utm_medium=referral&amp;utm_source=pexe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pexels.com/photo/a-group-of-administration-inside-of-conference-room-3678057/?utm_content=attributionCopyText&amp;utm_medium=referral&amp;utm_source=pex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12.png"/><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owardschools.com/cms/lib/FL01803656/Centricity/Domain/13618/SAF%20Bylaw%20Template%20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owardschools.com/Page/320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200-0299/0286/0286.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16.png"/><Relationship Id="rId5" Type="http://schemas.openxmlformats.org/officeDocument/2006/relationships/diagramQuickStyle" Target="../diagrams/quickStyle9.xml"/><Relationship Id="rId10" Type="http://schemas.openxmlformats.org/officeDocument/2006/relationships/image" Target="../media/image15.png"/><Relationship Id="rId4" Type="http://schemas.openxmlformats.org/officeDocument/2006/relationships/diagramLayout" Target="../diagrams/layout9.xml"/><Relationship Id="rId9"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48900" y="2315497"/>
            <a:ext cx="3924000" cy="2064774"/>
          </a:xfrm>
        </p:spPr>
        <p:txBody>
          <a:bodyPr>
            <a:normAutofit fontScale="25000" lnSpcReduction="20000"/>
          </a:bodyPr>
          <a:lstStyle/>
          <a:p>
            <a:pPr algn="r">
              <a:lnSpc>
                <a:spcPct val="170000"/>
              </a:lnSpc>
            </a:pPr>
            <a:r>
              <a:rPr lang="en-US" sz="7200" dirty="0">
                <a:effectLst/>
                <a:latin typeface="Calibri" panose="020F0502020204030204" pitchFamily="34" charset="0"/>
                <a:ea typeface="Calibri" panose="020F0502020204030204" pitchFamily="34" charset="0"/>
                <a:cs typeface="Calibri" panose="020F0502020204030204" pitchFamily="34" charset="0"/>
              </a:rPr>
              <a:t>District  Advisory  Council +</a:t>
            </a:r>
            <a:br>
              <a:rPr lang="en-US" sz="7200" dirty="0">
                <a:effectLst/>
                <a:latin typeface="Calibri" panose="020F0502020204030204" pitchFamily="34" charset="0"/>
                <a:ea typeface="Calibri" panose="020F0502020204030204" pitchFamily="34" charset="0"/>
                <a:cs typeface="Calibri" panose="020F0502020204030204" pitchFamily="34" charset="0"/>
              </a:rPr>
            </a:br>
            <a:r>
              <a:rPr lang="en-US" sz="7200" dirty="0">
                <a:effectLst/>
                <a:latin typeface="Calibri" panose="020F0502020204030204" pitchFamily="34" charset="0"/>
                <a:ea typeface="Calibri" panose="020F0502020204030204" pitchFamily="34" charset="0"/>
                <a:cs typeface="Calibri" panose="020F0502020204030204" pitchFamily="34" charset="0"/>
              </a:rPr>
              <a:t>                Central  Area  Advisory  Council +    </a:t>
            </a:r>
            <a:br>
              <a:rPr lang="en-US" sz="7200" dirty="0">
                <a:latin typeface="Calibri" panose="020F0502020204030204" pitchFamily="34" charset="0"/>
                <a:ea typeface="Calibri" panose="020F0502020204030204" pitchFamily="34" charset="0"/>
                <a:cs typeface="Calibri" panose="020F0502020204030204" pitchFamily="34" charset="0"/>
              </a:rPr>
            </a:b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a:effectLst/>
                <a:latin typeface="Calibri" panose="020F0502020204030204" pitchFamily="34" charset="0"/>
                <a:ea typeface="Calibri" panose="020F0502020204030204" pitchFamily="34" charset="0"/>
                <a:cs typeface="Calibri" panose="020F0502020204030204" pitchFamily="34" charset="0"/>
              </a:rPr>
              <a:t>North  Area  Advisory  Council +	 </a:t>
            </a:r>
            <a:r>
              <a:rPr lang="en-US" sz="7200" u="sng" dirty="0">
                <a:effectLst/>
                <a:latin typeface="Calibri" panose="020F0502020204030204" pitchFamily="34" charset="0"/>
                <a:ea typeface="Calibri" panose="020F0502020204030204" pitchFamily="34" charset="0"/>
                <a:cs typeface="Calibri" panose="020F0502020204030204" pitchFamily="34" charset="0"/>
              </a:rPr>
              <a:t>South  Area  Advisory  Council =</a:t>
            </a:r>
            <a:br>
              <a:rPr lang="en-US" sz="7200" u="sng" dirty="0">
                <a:effectLst/>
                <a:latin typeface="Calibri" panose="020F0502020204030204" pitchFamily="34" charset="0"/>
                <a:ea typeface="Calibri" panose="020F0502020204030204" pitchFamily="34" charset="0"/>
                <a:cs typeface="Calibri" panose="020F0502020204030204" pitchFamily="34" charset="0"/>
              </a:rPr>
            </a:br>
            <a:endParaRPr lang="en-US" sz="7200" u="sng" dirty="0">
              <a:effectLst/>
              <a:latin typeface="Calibri" panose="020F0502020204030204" pitchFamily="34" charset="0"/>
              <a:ea typeface="Calibri" panose="020F0502020204030204" pitchFamily="34" charset="0"/>
              <a:cs typeface="Calibri" panose="020F0502020204030204" pitchFamily="34" charset="0"/>
            </a:endParaRPr>
          </a:p>
          <a:p>
            <a:pPr algn="r"/>
            <a:r>
              <a:rPr lang="en-US" sz="11200" u="sng" dirty="0">
                <a:effectLst/>
                <a:latin typeface="Calibri" panose="020F0502020204030204" pitchFamily="34" charset="0"/>
                <a:ea typeface="Calibri" panose="020F0502020204030204" pitchFamily="34" charset="0"/>
                <a:cs typeface="Calibri" panose="020F0502020204030204" pitchFamily="34" charset="0"/>
              </a:rPr>
              <a:t>BUILDING MOMENTUM</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036601CA-3DFD-444C-8EEC-E838158F5FB0}"/>
              </a:ext>
            </a:extLst>
          </p:cNvPr>
          <p:cNvSpPr>
            <a:spLocks noGrp="1"/>
          </p:cNvSpPr>
          <p:nvPr>
            <p:ph type="title"/>
          </p:nvPr>
        </p:nvSpPr>
        <p:spPr>
          <a:xfrm rot="21166473">
            <a:off x="5320847" y="643469"/>
            <a:ext cx="4375355" cy="1742900"/>
          </a:xfrm>
          <a:prstGeom prst="flowChartPunchedTape">
            <a:avLst/>
          </a:prstGeom>
          <a:solidFill>
            <a:schemeClr val="tx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chemeClr val="tx1"/>
                </a:solidFill>
              </a:rPr>
              <a:t>School  Advisory  Forum  Orientation</a:t>
            </a:r>
            <a:br>
              <a:rPr lang="en-US" sz="2800" dirty="0">
                <a:solidFill>
                  <a:schemeClr val="tx1"/>
                </a:solidFill>
              </a:rPr>
            </a:br>
            <a:r>
              <a:rPr lang="en-US" sz="2800" dirty="0">
                <a:solidFill>
                  <a:schemeClr val="tx1"/>
                </a:solidFill>
              </a:rPr>
              <a:t>2021-2022</a:t>
            </a:r>
            <a:br>
              <a:rPr lang="en-US" sz="2800" dirty="0">
                <a:solidFill>
                  <a:schemeClr val="tx1"/>
                </a:solidFill>
              </a:rPr>
            </a:br>
            <a:br>
              <a:rPr lang="en-US" sz="2800" dirty="0">
                <a:solidFill>
                  <a:schemeClr val="tx1"/>
                </a:solidFill>
              </a:rPr>
            </a:br>
            <a:endParaRPr lang="en-US" sz="3600" dirty="0">
              <a:solidFill>
                <a:schemeClr val="tx1"/>
              </a:solidFill>
            </a:endParaRPr>
          </a:p>
        </p:txBody>
      </p:sp>
      <p:sp>
        <p:nvSpPr>
          <p:cNvPr id="2" name="Rectangle 1">
            <a:extLst>
              <a:ext uri="{FF2B5EF4-FFF2-40B4-BE49-F238E27FC236}">
                <a16:creationId xmlns:a16="http://schemas.microsoft.com/office/drawing/2014/main" id="{75DCA598-6CC4-44DA-9183-D2EE758378DE}"/>
              </a:ext>
            </a:extLst>
          </p:cNvPr>
          <p:cNvSpPr/>
          <p:nvPr/>
        </p:nvSpPr>
        <p:spPr>
          <a:xfrm>
            <a:off x="8268000" y="5429250"/>
            <a:ext cx="3504899" cy="914400"/>
          </a:xfrm>
          <a:prstGeom prst="rect">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September 22, 2021</a:t>
            </a:r>
            <a:endParaRPr lang="en-US" dirty="0"/>
          </a:p>
          <a:p>
            <a:pPr algn="ctr"/>
            <a:r>
              <a:rPr lang="en-US" sz="2000" dirty="0"/>
              <a:t>Broward County Public Schools</a:t>
            </a:r>
          </a:p>
        </p:txBody>
      </p:sp>
      <p:sp>
        <p:nvSpPr>
          <p:cNvPr id="8"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5759" y="297767"/>
            <a:ext cx="9745608" cy="833663"/>
          </a:xfrm>
        </p:spPr>
        <p:txBody>
          <a:bodyPr/>
          <a:lstStyle/>
          <a:p>
            <a:pPr algn="ctr"/>
            <a:r>
              <a:rPr lang="en-US" b="1" dirty="0"/>
              <a:t>TOPIC  2 		    				     PURPOSE</a:t>
            </a:r>
            <a:endParaRPr lang="en-US" sz="16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8" name="Rectangle 17">
            <a:extLst>
              <a:ext uri="{FF2B5EF4-FFF2-40B4-BE49-F238E27FC236}">
                <a16:creationId xmlns:a16="http://schemas.microsoft.com/office/drawing/2014/main" id="{4B452F5F-C691-4F00-8802-48B6987550F3}"/>
              </a:ext>
            </a:extLst>
          </p:cNvPr>
          <p:cNvSpPr/>
          <p:nvPr/>
        </p:nvSpPr>
        <p:spPr>
          <a:xfrm>
            <a:off x="272955" y="1436426"/>
            <a:ext cx="9634265" cy="4308872"/>
          </a:xfrm>
          <a:prstGeom prst="rect">
            <a:avLst/>
          </a:prstGeom>
        </p:spPr>
        <p:txBody>
          <a:bodyPr wrap="square">
            <a:spAutoFit/>
          </a:bodyPr>
          <a:lstStyle/>
          <a:p>
            <a:endParaRPr lang="en-US" sz="1600" dirty="0">
              <a:solidFill>
                <a:schemeClr val="bg1"/>
              </a:solidFill>
              <a:latin typeface="+mj-lt"/>
            </a:endParaRPr>
          </a:p>
          <a:p>
            <a:r>
              <a:rPr lang="en-US" sz="2400" dirty="0">
                <a:solidFill>
                  <a:schemeClr val="bg1"/>
                </a:solidFill>
                <a:latin typeface="+mj-lt"/>
              </a:rPr>
              <a:t>Every school shall have a School Advisory Forum (SAF) that shall foster and promote communication between its stakeholders, the school, and the Area Advisory Council.</a:t>
            </a:r>
          </a:p>
          <a:p>
            <a:endParaRPr lang="en-US" sz="2400" dirty="0">
              <a:solidFill>
                <a:schemeClr val="bg1"/>
              </a:solidFill>
              <a:latin typeface="+mj-lt"/>
            </a:endParaRPr>
          </a:p>
          <a:p>
            <a:r>
              <a:rPr lang="en-US" sz="2400" dirty="0">
                <a:solidFill>
                  <a:schemeClr val="bg1"/>
                </a:solidFill>
                <a:latin typeface="+mj-lt"/>
              </a:rPr>
              <a:t>The Chair and Vice Chair shall be a parent or custodial guardian of a student who will be enrolled and attending the school during their term of service. Officers should be elected per their school bylaws.</a:t>
            </a:r>
          </a:p>
          <a:p>
            <a:endParaRPr lang="en-US" sz="2400" dirty="0">
              <a:solidFill>
                <a:schemeClr val="bg1"/>
              </a:solidFill>
              <a:latin typeface="+mj-lt"/>
            </a:endParaRPr>
          </a:p>
          <a:p>
            <a:r>
              <a:rPr lang="en-US" sz="2400" dirty="0">
                <a:solidFill>
                  <a:schemeClr val="bg1"/>
                </a:solidFill>
                <a:latin typeface="+mj-lt"/>
              </a:rPr>
              <a:t>The </a:t>
            </a:r>
            <a:r>
              <a:rPr lang="en-US" sz="2400" b="1" u="sng" dirty="0">
                <a:solidFill>
                  <a:schemeClr val="bg1"/>
                </a:solidFill>
                <a:latin typeface="+mj-lt"/>
              </a:rPr>
              <a:t>Chair cannot</a:t>
            </a:r>
            <a:r>
              <a:rPr lang="en-US" sz="2400" b="1" dirty="0">
                <a:solidFill>
                  <a:schemeClr val="bg1"/>
                </a:solidFill>
                <a:latin typeface="+mj-lt"/>
              </a:rPr>
              <a:t> </a:t>
            </a:r>
            <a:r>
              <a:rPr lang="en-US" sz="2400" dirty="0">
                <a:solidFill>
                  <a:schemeClr val="bg1"/>
                </a:solidFill>
                <a:latin typeface="+mj-lt"/>
              </a:rPr>
              <a:t>be a Broward County Public School employee at the school </a:t>
            </a:r>
            <a:r>
              <a:rPr lang="en-US" sz="2400" b="1" u="sng" dirty="0">
                <a:solidFill>
                  <a:schemeClr val="bg1"/>
                </a:solidFill>
                <a:latin typeface="+mj-lt"/>
              </a:rPr>
              <a:t>where  they  are employed</a:t>
            </a:r>
            <a:r>
              <a:rPr lang="en-US" sz="2400" dirty="0">
                <a:solidFill>
                  <a:schemeClr val="bg1"/>
                </a:solidFill>
                <a:latin typeface="+mj-lt"/>
              </a:rPr>
              <a:t>. Policy 1.3 (A) &amp; (B2)</a:t>
            </a:r>
            <a:endParaRPr lang="en-US" sz="2400" i="1" dirty="0">
              <a:solidFill>
                <a:schemeClr val="bg1"/>
              </a:solidFill>
              <a:latin typeface="+mj-lt"/>
            </a:endParaRPr>
          </a:p>
          <a:p>
            <a:pPr algn="ctr"/>
            <a:endParaRPr lang="en-US" i="1" dirty="0">
              <a:solidFill>
                <a:srgbClr val="000000"/>
              </a:solidFill>
            </a:endParaRPr>
          </a:p>
        </p:txBody>
      </p:sp>
      <p:sp>
        <p:nvSpPr>
          <p:cNvPr id="14" name="Rectangle 13">
            <a:extLst>
              <a:ext uri="{FF2B5EF4-FFF2-40B4-BE49-F238E27FC236}">
                <a16:creationId xmlns:a16="http://schemas.microsoft.com/office/drawing/2014/main" id="{305F2CE8-80BE-490C-9C12-A2885885D2DD}"/>
              </a:ext>
            </a:extLst>
          </p:cNvPr>
          <p:cNvSpPr/>
          <p:nvPr/>
        </p:nvSpPr>
        <p:spPr>
          <a:xfrm>
            <a:off x="11124103"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698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57150" y="256820"/>
            <a:ext cx="10524814" cy="833663"/>
          </a:xfrm>
        </p:spPr>
        <p:txBody>
          <a:bodyPr/>
          <a:lstStyle/>
          <a:p>
            <a:pPr algn="ctr"/>
            <a:r>
              <a:rPr lang="en-US" b="1" dirty="0"/>
              <a:t>TOPIC  2                           THE ROLE OF A SAF CHAIR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7" name="Rectangle 6">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11548" y="1600200"/>
            <a:ext cx="10761405" cy="1181074"/>
          </a:xfrm>
        </p:spPr>
        <p:txBody>
          <a:bodyPr>
            <a:normAutofit/>
          </a:bodyPr>
          <a:lstStyle/>
          <a:p>
            <a:pPr marL="0" indent="0">
              <a:buNone/>
            </a:pPr>
            <a:r>
              <a:rPr lang="en-US" sz="2200" dirty="0"/>
              <a:t>As an elected SAF Chair we </a:t>
            </a:r>
            <a:r>
              <a:rPr lang="en-US" sz="2200" u="sng" dirty="0"/>
              <a:t>facilitate</a:t>
            </a:r>
            <a:r>
              <a:rPr lang="en-US" sz="2200" dirty="0"/>
              <a:t> the group and do not claim to represent every parent or community member at  our school; we simply provide a means by which the community can  discuss concerns at your school that are not addressed by the School Advisory Council  (SAC).  </a:t>
            </a:r>
          </a:p>
        </p:txBody>
      </p:sp>
      <p:sp>
        <p:nvSpPr>
          <p:cNvPr id="14" name="Content Placeholder 2">
            <a:extLst>
              <a:ext uri="{FF2B5EF4-FFF2-40B4-BE49-F238E27FC236}">
                <a16:creationId xmlns:a16="http://schemas.microsoft.com/office/drawing/2014/main" id="{B43DE541-02C3-4B8B-B3EC-1FA2929780F9}"/>
              </a:ext>
            </a:extLst>
          </p:cNvPr>
          <p:cNvSpPr txBox="1">
            <a:spLocks/>
          </p:cNvSpPr>
          <p:nvPr/>
        </p:nvSpPr>
        <p:spPr>
          <a:xfrm>
            <a:off x="273998" y="3135783"/>
            <a:ext cx="10390842" cy="291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2200" dirty="0"/>
              <a:t>Be supportive of the school and assist with finding solutions to concerns being raised at the school level.</a:t>
            </a:r>
          </a:p>
          <a:p>
            <a:pPr>
              <a:buFont typeface="Arial" panose="020B0604020202020204" pitchFamily="34" charset="0"/>
              <a:buChar char="•"/>
            </a:pPr>
            <a:r>
              <a:rPr lang="en-US" altLang="en-US" sz="2200" dirty="0"/>
              <a:t>Do not shy away from bringing something to the attention of your principal or SAF members.</a:t>
            </a:r>
          </a:p>
          <a:p>
            <a:pPr>
              <a:buFont typeface="Arial" panose="020B0604020202020204" pitchFamily="34" charset="0"/>
              <a:buChar char="•"/>
            </a:pPr>
            <a:r>
              <a:rPr lang="en-US" altLang="en-US" sz="2200" dirty="0"/>
              <a:t>Remember we work together and we are not always going to agree on issues.</a:t>
            </a:r>
          </a:p>
          <a:p>
            <a:pPr>
              <a:buFont typeface="Arial" panose="020B0604020202020204" pitchFamily="34" charset="0"/>
              <a:buChar char="•"/>
              <a:defRPr/>
            </a:pPr>
            <a:r>
              <a:rPr lang="en-US" altLang="en-US" sz="2400" b="1" u="sng" dirty="0"/>
              <a:t>Never blindside your principal.</a:t>
            </a:r>
            <a:endParaRPr lang="en-US" sz="2400" b="1" dirty="0"/>
          </a:p>
          <a:p>
            <a:pPr>
              <a:buFont typeface="Arial" charset="0"/>
              <a:buChar char="•"/>
            </a:pPr>
            <a:endParaRPr lang="en-US" altLang="en-US" dirty="0"/>
          </a:p>
          <a:p>
            <a:pPr marL="0" indent="0">
              <a:buFont typeface="Wingdings" panose="05000000000000000000" pitchFamily="2" charset="2"/>
              <a:buNone/>
            </a:pPr>
            <a:endParaRPr lang="en-US" altLang="en-US" dirty="0"/>
          </a:p>
          <a:p>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194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406953"/>
            <a:ext cx="10524814" cy="833663"/>
          </a:xfrm>
        </p:spPr>
        <p:txBody>
          <a:bodyPr/>
          <a:lstStyle/>
          <a:p>
            <a:pPr algn="ctr"/>
            <a:r>
              <a:rPr lang="en-US" b="1" dirty="0"/>
              <a:t>TOPIC  2 	                 THE DUTIES OF A SAF CHAIR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57874" y="1473535"/>
            <a:ext cx="10524814" cy="4351338"/>
          </a:xfrm>
        </p:spPr>
        <p:txBody>
          <a:bodyPr>
            <a:normAutofit fontScale="25000" lnSpcReduction="20000"/>
          </a:bodyPr>
          <a:lstStyle/>
          <a:p>
            <a:pPr algn="ctr"/>
            <a:endParaRPr lang="en-US" sz="2800" dirty="0"/>
          </a:p>
          <a:p>
            <a:pPr>
              <a:lnSpc>
                <a:spcPct val="120000"/>
              </a:lnSpc>
              <a:buFont typeface="Arial" panose="020B0604020202020204" pitchFamily="34" charset="0"/>
              <a:buChar char="•"/>
            </a:pPr>
            <a:r>
              <a:rPr lang="en-US" sz="8800" dirty="0"/>
              <a:t>All duties will be advisory in nature, none of which will conflict with any of the powers and duties reserved by law, policy, or administrative guidelines to the principal.</a:t>
            </a:r>
          </a:p>
          <a:p>
            <a:pPr>
              <a:lnSpc>
                <a:spcPct val="120000"/>
              </a:lnSpc>
              <a:buFont typeface="Arial" panose="020B0604020202020204" pitchFamily="34" charset="0"/>
              <a:buChar char="•"/>
            </a:pPr>
            <a:r>
              <a:rPr lang="en-US" sz="8800" dirty="0"/>
              <a:t>Assist in the identification and coordination of the use of community resources to improve student achievement and school effectiveness. </a:t>
            </a:r>
          </a:p>
          <a:p>
            <a:pPr>
              <a:lnSpc>
                <a:spcPct val="120000"/>
              </a:lnSpc>
              <a:buFont typeface="Arial" panose="020B0604020202020204" pitchFamily="34" charset="0"/>
              <a:buChar char="•"/>
            </a:pPr>
            <a:r>
              <a:rPr lang="en-US" sz="8800" dirty="0"/>
              <a:t>Address parent/community concerns; work with the administration to solve problems and to initiate desirable change. </a:t>
            </a:r>
          </a:p>
          <a:p>
            <a:pPr>
              <a:lnSpc>
                <a:spcPct val="120000"/>
              </a:lnSpc>
              <a:buFont typeface="Arial" panose="020B0604020202020204" pitchFamily="34" charset="0"/>
              <a:buChar char="•"/>
            </a:pPr>
            <a:r>
              <a:rPr lang="en-US" sz="8800" dirty="0"/>
              <a:t>School Advisory Forums and its officers are prohibited from using their titles and/or positions to endorse, or give the impression of endorsing, candidates for public office. Policy 1.3</a:t>
            </a:r>
          </a:p>
          <a:p>
            <a:pPr marL="0" indent="0">
              <a:lnSpc>
                <a:spcPct val="120000"/>
              </a:lnSpc>
              <a:buNone/>
            </a:pPr>
            <a:endParaRPr lang="en-US" sz="8800" dirty="0"/>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54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4973493" y="1459949"/>
            <a:ext cx="5955489" cy="4463218"/>
          </a:xfrm>
        </p:spPr>
        <p:txBody>
          <a:bodyPr>
            <a:noAutofit/>
          </a:bodyPr>
          <a:lstStyle/>
          <a:p>
            <a:pPr marL="0" indent="0">
              <a:buNone/>
            </a:pPr>
            <a:r>
              <a:rPr lang="en-US" sz="2400" dirty="0"/>
              <a:t>Required meetings</a:t>
            </a:r>
          </a:p>
          <a:p>
            <a:pPr>
              <a:buFont typeface="Arial" panose="020B0604020202020204" pitchFamily="34" charset="0"/>
              <a:buChar char="•"/>
            </a:pPr>
            <a:r>
              <a:rPr lang="en-US" sz="2400" dirty="0"/>
              <a:t>Area Advisory Council </a:t>
            </a:r>
          </a:p>
          <a:p>
            <a:pPr>
              <a:buFont typeface="Arial" panose="020B0604020202020204" pitchFamily="34" charset="0"/>
              <a:buChar char="•"/>
            </a:pPr>
            <a:r>
              <a:rPr lang="en-US" sz="2400" dirty="0"/>
              <a:t>School Advisory Forum (SAF)</a:t>
            </a:r>
          </a:p>
          <a:p>
            <a:pPr>
              <a:buFont typeface="Arial" panose="020B0604020202020204" pitchFamily="34" charset="0"/>
              <a:buChar char="•"/>
            </a:pPr>
            <a:r>
              <a:rPr lang="en-US" sz="2400" noProof="1"/>
              <a:t>School Advisory Councils (SAC)</a:t>
            </a:r>
          </a:p>
          <a:p>
            <a:pPr>
              <a:buFont typeface="Arial" panose="020B0604020202020204" pitchFamily="34" charset="0"/>
              <a:buChar char="•"/>
            </a:pPr>
            <a:endParaRPr lang="en-US" sz="1000" noProof="1"/>
          </a:p>
          <a:p>
            <a:pPr>
              <a:buFont typeface="Arial" panose="020B0604020202020204" pitchFamily="34" charset="0"/>
              <a:buChar char="•"/>
            </a:pPr>
            <a:r>
              <a:rPr lang="en-US" sz="2400" noProof="1"/>
              <a:t>Other Informative meetings:</a:t>
            </a:r>
          </a:p>
          <a:p>
            <a:pPr>
              <a:buFont typeface="Arial" panose="020B0604020202020204" pitchFamily="34" charset="0"/>
              <a:buChar char="•"/>
            </a:pPr>
            <a:r>
              <a:rPr lang="en-US" sz="2400" noProof="1"/>
              <a:t>District Advisory Meetings (DAC) </a:t>
            </a:r>
          </a:p>
          <a:p>
            <a:pPr>
              <a:buFont typeface="Arial" panose="020B0604020202020204" pitchFamily="34" charset="0"/>
              <a:buChar char="•"/>
            </a:pPr>
            <a:r>
              <a:rPr lang="en-US" sz="2400" noProof="1"/>
              <a:t>Regualr School Board Meetings </a:t>
            </a:r>
          </a:p>
          <a:p>
            <a:pPr>
              <a:buFont typeface="Arial" panose="020B0604020202020204" pitchFamily="34" charset="0"/>
              <a:buChar char="•"/>
            </a:pPr>
            <a:r>
              <a:rPr lang="en-US" sz="2400" noProof="1"/>
              <a:t>School Board Workshop </a:t>
            </a:r>
          </a:p>
          <a:p>
            <a:pPr>
              <a:buFont typeface="Arial" panose="020B0604020202020204" pitchFamily="34" charset="0"/>
              <a:buChar char="•"/>
            </a:pPr>
            <a:r>
              <a:rPr lang="en-US" sz="2400" noProof="1"/>
              <a:t>City/Community or Education Advisory Boards</a:t>
            </a:r>
          </a:p>
          <a:p>
            <a:endParaRPr lang="en-US" sz="2400" noProof="1"/>
          </a:p>
        </p:txBody>
      </p:sp>
      <p:sp>
        <p:nvSpPr>
          <p:cNvPr id="15" name="TextBox 14">
            <a:extLst>
              <a:ext uri="{FF2B5EF4-FFF2-40B4-BE49-F238E27FC236}">
                <a16:creationId xmlns:a16="http://schemas.microsoft.com/office/drawing/2014/main" id="{321DF736-2EAA-4714-92CB-19A880E5B0AC}"/>
              </a:ext>
            </a:extLst>
          </p:cNvPr>
          <p:cNvSpPr txBox="1"/>
          <p:nvPr/>
        </p:nvSpPr>
        <p:spPr>
          <a:xfrm>
            <a:off x="199104" y="4946422"/>
            <a:ext cx="4598624" cy="369332"/>
          </a:xfrm>
          <a:prstGeom prst="rect">
            <a:avLst/>
          </a:prstGeom>
          <a:noFill/>
        </p:spPr>
        <p:txBody>
          <a:bodyPr wrap="square">
            <a:spAutoFit/>
          </a:bodyPr>
          <a:lstStyle/>
          <a:p>
            <a:r>
              <a:rPr lang="en-US" b="0" i="0" dirty="0">
                <a:solidFill>
                  <a:srgbClr val="1A1A1A"/>
                </a:solidFill>
                <a:effectLst/>
                <a:latin typeface="-apple-system"/>
              </a:rPr>
              <a:t>Photo by </a:t>
            </a:r>
            <a:r>
              <a:rPr lang="en-US" sz="900" b="1" i="0" u="none" strike="noStrike" dirty="0">
                <a:solidFill>
                  <a:srgbClr val="1A1A1A"/>
                </a:solidFill>
                <a:effectLst/>
                <a:latin typeface="-apple-system"/>
                <a:hlinkClick r:id="rId3"/>
              </a:rPr>
              <a:t>Antonio Jamal Roberson</a:t>
            </a:r>
            <a:r>
              <a:rPr lang="en-US" sz="900" b="0" i="0" dirty="0">
                <a:solidFill>
                  <a:srgbClr val="1A1A1A"/>
                </a:solidFill>
                <a:effectLst/>
                <a:latin typeface="-apple-system"/>
              </a:rPr>
              <a:t> from </a:t>
            </a:r>
            <a:r>
              <a:rPr lang="en-US" sz="900" b="1" i="0" u="none" strike="noStrike" dirty="0">
                <a:solidFill>
                  <a:srgbClr val="1A1A1A"/>
                </a:solidFill>
                <a:effectLst/>
                <a:latin typeface="-apple-system"/>
                <a:hlinkClick r:id="rId4"/>
              </a:rPr>
              <a:t>Pexels</a:t>
            </a:r>
            <a:endParaRPr lang="en-US" sz="900" dirty="0"/>
          </a:p>
        </p:txBody>
      </p:sp>
      <p:pic>
        <p:nvPicPr>
          <p:cNvPr id="10" name="Picture Placeholder 9">
            <a:extLst>
              <a:ext uri="{FF2B5EF4-FFF2-40B4-BE49-F238E27FC236}">
                <a16:creationId xmlns:a16="http://schemas.microsoft.com/office/drawing/2014/main" id="{67F47222-C16E-4AE5-8314-7F0495DFBE73}"/>
              </a:ext>
            </a:extLst>
          </p:cNvPr>
          <p:cNvPicPr>
            <a:picLocks noGrp="1" noChangeAspect="1"/>
          </p:cNvPicPr>
          <p:nvPr>
            <p:ph type="pic" idx="11"/>
          </p:nvPr>
        </p:nvPicPr>
        <p:blipFill rotWithShape="1">
          <a:blip r:embed="rId5"/>
          <a:srcRect l="22027" r="22027"/>
          <a:stretch/>
        </p:blipFill>
        <p:spPr>
          <a:xfrm>
            <a:off x="161614" y="1470225"/>
            <a:ext cx="4598624" cy="3611159"/>
          </a:xfrm>
        </p:spPr>
      </p:pic>
      <p:sp>
        <p:nvSpPr>
          <p:cNvPr id="18" name="Title 1">
            <a:extLst>
              <a:ext uri="{FF2B5EF4-FFF2-40B4-BE49-F238E27FC236}">
                <a16:creationId xmlns:a16="http://schemas.microsoft.com/office/drawing/2014/main" id="{EDD43EC1-2FB2-4789-8832-22078E2AE647}"/>
              </a:ext>
            </a:extLst>
          </p:cNvPr>
          <p:cNvSpPr txBox="1">
            <a:spLocks/>
          </p:cNvSpPr>
          <p:nvPr/>
        </p:nvSpPr>
        <p:spPr>
          <a:xfrm>
            <a:off x="161614" y="236583"/>
            <a:ext cx="1052481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2 	       </a:t>
            </a:r>
            <a:r>
              <a:rPr lang="en-US" sz="3600" b="1" dirty="0"/>
              <a:t>DUTIES INCLUDE ATTENDING MEETINGS        </a:t>
            </a:r>
          </a:p>
        </p:txBody>
      </p:sp>
      <p:sp>
        <p:nvSpPr>
          <p:cNvPr id="2" name="Rectangle 1">
            <a:extLst>
              <a:ext uri="{FF2B5EF4-FFF2-40B4-BE49-F238E27FC236}">
                <a16:creationId xmlns:a16="http://schemas.microsoft.com/office/drawing/2014/main" id="{99F60B63-E1FC-4FE9-A101-F3A2E0191BC5}"/>
              </a:ext>
            </a:extLst>
          </p:cNvPr>
          <p:cNvSpPr/>
          <p:nvPr/>
        </p:nvSpPr>
        <p:spPr>
          <a:xfrm>
            <a:off x="146145" y="5144522"/>
            <a:ext cx="4625876" cy="87417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indent="0" algn="ctr">
              <a:buNone/>
            </a:pPr>
            <a:r>
              <a:rPr lang="en-US" sz="1600" dirty="0"/>
              <a:t>DAC will sequence DAC, Area and school site meetings to allow for appropriate looping;  </a:t>
            </a:r>
          </a:p>
          <a:p>
            <a:pPr marL="0" indent="0" algn="ctr">
              <a:buNone/>
            </a:pPr>
            <a:r>
              <a:rPr lang="en-US" sz="1600" dirty="0"/>
              <a:t>(Policy 1164)</a:t>
            </a:r>
          </a:p>
        </p:txBody>
      </p:sp>
      <p:sp>
        <p:nvSpPr>
          <p:cNvPr id="21" name="Rectangle 20">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00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270474"/>
            <a:ext cx="10524814" cy="833663"/>
          </a:xfrm>
        </p:spPr>
        <p:txBody>
          <a:bodyPr/>
          <a:lstStyle/>
          <a:p>
            <a:pPr algn="r"/>
            <a:r>
              <a:rPr lang="en-US" b="1" dirty="0"/>
              <a:t>TOPIC  2            </a:t>
            </a:r>
            <a:r>
              <a:rPr lang="en-US" sz="2800" b="1" dirty="0"/>
              <a:t>     		</a:t>
            </a:r>
            <a:r>
              <a:rPr lang="en-US" sz="2800" b="1" noProof="1"/>
              <a:t>SCHOOL ADVISORY COUNCILS (SAC)</a:t>
            </a:r>
            <a:r>
              <a:rPr lang="en-US" sz="2800" b="1" dirty="0"/>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47967" y="1316136"/>
            <a:ext cx="10761406" cy="5154614"/>
          </a:xfrm>
        </p:spPr>
        <p:txBody>
          <a:bodyPr>
            <a:normAutofit fontScale="25000" lnSpcReduction="20000"/>
          </a:bodyPr>
          <a:lstStyle/>
          <a:p>
            <a:pPr marL="177800" lvl="1" indent="0">
              <a:lnSpc>
                <a:spcPct val="120000"/>
              </a:lnSpc>
              <a:spcBef>
                <a:spcPts val="0"/>
              </a:spcBef>
              <a:buNone/>
            </a:pPr>
            <a:r>
              <a:rPr lang="en-US" sz="8000" dirty="0"/>
              <a:t>School Advisory Forum (SAF) chairperson or designee shall represent SAF as a voting member at  School Advisory Council meetings.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As a SAC member you have a vote on the expenditures of the School Accountability funds.</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Actively participate with the School Advisory Council in identifying the educational needs and priorities of the school.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Indicate awareness of the program and plans for the school by the signature of the chairperson on the budget when it is submitted for district budget preparation.</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Participate in joint training opportunities with the School Advisory Council.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 addition to individual School Advisory Forum meetings, hold semi-annual meetings jointly with the School Advisory Council. </a:t>
            </a:r>
            <a:endParaRPr lang="en-US" sz="9600" dirty="0"/>
          </a:p>
          <a:p>
            <a:pPr marL="457200" lvl="1" indent="0">
              <a:buNone/>
            </a:pPr>
            <a:endParaRPr lang="en-US" sz="9600" dirty="0"/>
          </a:p>
          <a:p>
            <a:pPr lvl="1"/>
            <a:endParaRPr lang="en-US" sz="3800" dirty="0"/>
          </a:p>
          <a:p>
            <a:pPr algn="ctr"/>
            <a:endParaRPr lang="en-US" sz="2800" dirty="0"/>
          </a:p>
          <a:p>
            <a:pPr marL="0" indent="0">
              <a:buNone/>
            </a:pPr>
            <a:r>
              <a:rPr lang="en-US" sz="10400" dirty="0"/>
              <a:t> </a:t>
            </a:r>
          </a:p>
          <a:p>
            <a:pPr marL="0" indent="0">
              <a:buNone/>
            </a:pPr>
            <a:endParaRPr lang="en-US" sz="8000" dirty="0"/>
          </a:p>
          <a:p>
            <a:pPr marL="0" indent="0">
              <a:buNone/>
            </a:pPr>
            <a:r>
              <a:rPr lang="en-US" sz="8000" dirty="0"/>
              <a:t> </a:t>
            </a:r>
          </a:p>
        </p:txBody>
      </p:sp>
      <p:sp>
        <p:nvSpPr>
          <p:cNvPr id="16" name="Rectangle 15">
            <a:extLst>
              <a:ext uri="{FF2B5EF4-FFF2-40B4-BE49-F238E27FC236}">
                <a16:creationId xmlns:a16="http://schemas.microsoft.com/office/drawing/2014/main" id="{305F2CE8-80BE-490C-9C12-A2885885D2DD}"/>
              </a:ext>
            </a:extLst>
          </p:cNvPr>
          <p:cNvSpPr/>
          <p:nvPr/>
        </p:nvSpPr>
        <p:spPr>
          <a:xfrm>
            <a:off x="11131296"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341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315335" y="291107"/>
            <a:ext cx="10589226" cy="833663"/>
          </a:xfrm>
        </p:spPr>
        <p:txBody>
          <a:bodyPr/>
          <a:lstStyle/>
          <a:p>
            <a:pPr algn="ctr"/>
            <a:r>
              <a:rPr lang="en-US" b="1" dirty="0"/>
              <a:t>TOPIC  2          </a:t>
            </a:r>
            <a:r>
              <a:rPr lang="en-US" sz="2800" b="1" dirty="0"/>
              <a:t>	    </a:t>
            </a:r>
            <a:r>
              <a:rPr lang="en-US" sz="3200" b="1" dirty="0"/>
              <a:t>AREA ADVISORY COUNCIL MEETING</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50240" y="1422602"/>
            <a:ext cx="10219668" cy="4496131"/>
          </a:xfrm>
        </p:spPr>
        <p:txBody>
          <a:bodyPr>
            <a:normAutofit fontScale="25000" lnSpcReduction="20000"/>
          </a:bodyPr>
          <a:lstStyle/>
          <a:p>
            <a:pPr marL="0" indent="0">
              <a:buNone/>
            </a:pPr>
            <a:r>
              <a:rPr lang="en-US" sz="10400" b="1" dirty="0"/>
              <a:t>Area Advisory Councils meet the third week of the month.</a:t>
            </a:r>
          </a:p>
          <a:p>
            <a:pPr marL="0" indent="0">
              <a:buNone/>
            </a:pPr>
            <a:r>
              <a:rPr lang="en-US" sz="10400" b="1" dirty="0"/>
              <a:t>School Advisory Council’s meet the fourth or first week of the month.</a:t>
            </a:r>
          </a:p>
          <a:p>
            <a:pPr marL="0" indent="0">
              <a:buNone/>
            </a:pPr>
            <a:endParaRPr lang="en-US" sz="4000" dirty="0"/>
          </a:p>
          <a:p>
            <a:pPr lvl="1">
              <a:buFont typeface="Arial" panose="020B0604020202020204" pitchFamily="34" charset="0"/>
              <a:buChar char="•"/>
            </a:pPr>
            <a:r>
              <a:rPr lang="en-US" sz="9600" dirty="0"/>
              <a:t>School Advisory Forum Chair or designee shall represent SAF as voting member of the Area Advisory Council meetings</a:t>
            </a:r>
          </a:p>
          <a:p>
            <a:pPr marL="457200" lvl="1" indent="0">
              <a:buNone/>
            </a:pPr>
            <a:endParaRPr lang="en-US" sz="4000" dirty="0"/>
          </a:p>
          <a:p>
            <a:pPr lvl="1">
              <a:buFont typeface="Arial" panose="020B0604020202020204" pitchFamily="34" charset="0"/>
              <a:buChar char="•"/>
            </a:pPr>
            <a:r>
              <a:rPr lang="en-US" sz="9600" noProof="1"/>
              <a:t>District staff presents topics on district policy and procedures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information back to their schools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the input from their groups to the Area Advisory Council</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Area Advisory Councils provide a forum for School Advisory Forum Chairs to bring forward issues or concerns raised at their schools</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Participate in the Looping Process (Policy 1164)</a:t>
            </a:r>
          </a:p>
          <a:p>
            <a:pPr lvl="1"/>
            <a:endParaRPr lang="en-US" sz="9600" noProof="1"/>
          </a:p>
          <a:p>
            <a:pPr lvl="1"/>
            <a:endParaRPr lang="en-US" sz="3800" noProof="1"/>
          </a:p>
          <a:p>
            <a:pPr marL="0" indent="0">
              <a:buNone/>
            </a:pPr>
            <a:r>
              <a:rPr lang="en-US" sz="10400" dirty="0"/>
              <a:t> </a:t>
            </a:r>
          </a:p>
          <a:p>
            <a:pPr marL="0" indent="0">
              <a:buNone/>
            </a:pPr>
            <a:endParaRPr lang="en-US" sz="8000" dirty="0"/>
          </a:p>
          <a:p>
            <a:pPr marL="0" indent="0">
              <a:buNone/>
            </a:pPr>
            <a:r>
              <a:rPr lang="en-US" sz="8000" dirty="0"/>
              <a:t> </a:t>
            </a:r>
          </a:p>
        </p:txBody>
      </p:sp>
      <p:sp>
        <p:nvSpPr>
          <p:cNvPr id="17" name="Rectangle 16">
            <a:extLst>
              <a:ext uri="{FF2B5EF4-FFF2-40B4-BE49-F238E27FC236}">
                <a16:creationId xmlns:a16="http://schemas.microsoft.com/office/drawing/2014/main" id="{305F2CE8-80BE-490C-9C12-A2885885D2DD}"/>
              </a:ext>
            </a:extLst>
          </p:cNvPr>
          <p:cNvSpPr/>
          <p:nvPr/>
        </p:nvSpPr>
        <p:spPr>
          <a:xfrm>
            <a:off x="11139868" y="11064"/>
            <a:ext cx="1060704" cy="6846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707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41855"/>
            <a:ext cx="10515601" cy="772107"/>
          </a:xfrm>
        </p:spPr>
        <p:txBody>
          <a:bodyPr/>
          <a:lstStyle/>
          <a:p>
            <a:pPr algn="ctr"/>
            <a:r>
              <a:rPr lang="en-US" b="1" dirty="0"/>
              <a:t>TOPIC  3                                HOW TO GET STARTED</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768966354"/>
              </p:ext>
            </p:extLst>
          </p:nvPr>
        </p:nvGraphicFramePr>
        <p:xfrm>
          <a:off x="838200" y="1825625"/>
          <a:ext cx="10515600" cy="402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16118" y="2278703"/>
            <a:ext cx="1317162" cy="1317162"/>
          </a:xfrm>
          <a:prstGeom prst="rect">
            <a:avLst/>
          </a:prstGeom>
        </p:spPr>
      </p:pic>
      <p:pic>
        <p:nvPicPr>
          <p:cNvPr id="15" name="Picture 2" descr="C:\Users\L\AppData\Local\Microsoft\Windows\INetCache\IE\I1B7GYMH\Policies_and_Procedures_Icon[1].png">
            <a:extLst>
              <a:ext uri="{FF2B5EF4-FFF2-40B4-BE49-F238E27FC236}">
                <a16:creationId xmlns:a16="http://schemas.microsoft.com/office/drawing/2014/main" id="{3A5B3FA5-340C-4FEA-8070-03D1A8B3DC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647" y="2123868"/>
            <a:ext cx="1835824" cy="14182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A35198CC-F29C-4FCB-85F4-F83B219D5B8A}"/>
              </a:ext>
            </a:extLst>
          </p:cNvPr>
          <p:cNvPicPr>
            <a:picLocks noChangeAspect="1"/>
          </p:cNvPicPr>
          <p:nvPr/>
        </p:nvPicPr>
        <p:blipFill>
          <a:blip r:embed="rId11"/>
          <a:stretch>
            <a:fillRect/>
          </a:stretch>
        </p:blipFill>
        <p:spPr>
          <a:xfrm>
            <a:off x="9961507" y="2278703"/>
            <a:ext cx="714375" cy="1209675"/>
          </a:xfrm>
          <a:prstGeom prst="rect">
            <a:avLst/>
          </a:prstGeom>
        </p:spPr>
      </p:pic>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47231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19758" y="231691"/>
            <a:ext cx="10122059" cy="1264550"/>
          </a:xfrm>
        </p:spPr>
        <p:txBody>
          <a:bodyPr/>
          <a:lstStyle/>
          <a:p>
            <a:pPr algn="ctr"/>
            <a:r>
              <a:rPr lang="en-US" b="1" dirty="0"/>
              <a:t>TOPIC  3   	            </a:t>
            </a:r>
            <a:r>
              <a:rPr lang="en-US" sz="2800" b="1" dirty="0"/>
              <a:t>GUIDELINES, BY LAWS, SUNSHINE LAW</a:t>
            </a:r>
            <a:br>
              <a:rPr lang="en-US" sz="2800" b="1" dirty="0"/>
            </a:br>
            <a:r>
              <a:rPr lang="en-US" sz="2800" b="1" dirty="0"/>
              <a:t>                                                              AND ROBERT’S RULES OF ORDER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414581" y="2148103"/>
            <a:ext cx="9737263" cy="3046988"/>
          </a:xfrm>
          <a:prstGeom prst="rect">
            <a:avLst/>
          </a:prstGeom>
          <a:noFill/>
        </p:spPr>
        <p:txBody>
          <a:bodyPr wrap="square">
            <a:spAutoFit/>
          </a:bodyPr>
          <a:lstStyle/>
          <a:p>
            <a:pPr marL="0" indent="0">
              <a:buNone/>
            </a:pPr>
            <a:r>
              <a:rPr lang="en-US" sz="3200" dirty="0">
                <a:solidFill>
                  <a:schemeClr val="bg1"/>
                </a:solidFill>
              </a:rPr>
              <a:t>The School Advisory Forum shall use guidelines developed by the district, develop and adopt procedural bylaws, conduct meetings in accordance with the Florida Sunshine Laws, and conduct meetings according to Robert’s Rules of Order, Newly Revised.  Policy 1.3 (11)</a:t>
            </a:r>
          </a:p>
          <a:p>
            <a:pPr marL="0" indent="0" algn="ctr">
              <a:buNone/>
            </a:pPr>
            <a:endParaRPr lang="en-US" sz="3200" dirty="0">
              <a:solidFill>
                <a:schemeClr val="bg1"/>
              </a:solidFill>
            </a:endParaRP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3471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63767" y="1642988"/>
            <a:ext cx="9737263" cy="4170372"/>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Meetings must be advertised prior to the meeting date/time using the vehicle that works successfully at your school</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membership of the SAF shall determine the date/time of the meetings. </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mind the meetings are to be held either the  fourth or first week of the month in order for me to give feedback to the Area Advisory</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developing your agenda, meeting times should be consistent</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meetings shall be conducted in the “sunshine" (i.e., open to the public)</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majority of your membership shall be parents</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chairperson and other officers shall be elected by the advisory forum membership</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7465"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244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9848"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4152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02358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340475" y="1600201"/>
            <a:ext cx="9737263" cy="4154984"/>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 full or part-time (as defined as one who receives benefits) School Board employee shall hold the position of chairperson in the school where they are employed </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SAF must assume all responsibilities assigned to it by School Board Policy 1.3</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collect dues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be fundraisers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Each SAF must attend or, send a representative to the Area Advisory Council meetings</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98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5" name="Rectangle 4"/>
          <p:cNvSpPr/>
          <p:nvPr/>
        </p:nvSpPr>
        <p:spPr>
          <a:xfrm>
            <a:off x="4000501" y="228030"/>
            <a:ext cx="7936174" cy="18908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1950" y="296268"/>
            <a:ext cx="7764723" cy="1754326"/>
          </a:xfrm>
          <a:prstGeom prst="rect">
            <a:avLst/>
          </a:prstGeom>
          <a:noFill/>
        </p:spPr>
        <p:txBody>
          <a:bodyPr wrap="square" rtlCol="0">
            <a:spAutoFit/>
          </a:bodyPr>
          <a:lstStyle/>
          <a:p>
            <a:pPr>
              <a:lnSpc>
                <a:spcPct val="150000"/>
              </a:lnSpc>
            </a:pPr>
            <a:r>
              <a:rPr lang="en-US" dirty="0">
                <a:solidFill>
                  <a:schemeClr val="bg1"/>
                </a:solidFill>
              </a:rPr>
              <a:t>TOPIC  1     WELCOME		Advisory Contact Information</a:t>
            </a:r>
          </a:p>
          <a:p>
            <a:pPr>
              <a:lnSpc>
                <a:spcPct val="150000"/>
              </a:lnSpc>
            </a:pPr>
            <a:r>
              <a:rPr lang="en-US" dirty="0">
                <a:solidFill>
                  <a:schemeClr val="bg1"/>
                </a:solidFill>
              </a:rPr>
              <a:t>				The Forum for Improving Education</a:t>
            </a:r>
          </a:p>
          <a:p>
            <a:pPr>
              <a:lnSpc>
                <a:spcPct val="150000"/>
              </a:lnSpc>
            </a:pPr>
            <a:r>
              <a:rPr lang="en-US" dirty="0">
                <a:solidFill>
                  <a:schemeClr val="bg1"/>
                </a:solidFill>
              </a:rPr>
              <a:t>				Who We Are</a:t>
            </a:r>
          </a:p>
          <a:p>
            <a:pPr>
              <a:lnSpc>
                <a:spcPct val="150000"/>
              </a:lnSpc>
            </a:pPr>
            <a:r>
              <a:rPr lang="en-US" dirty="0">
                <a:solidFill>
                  <a:schemeClr val="bg1"/>
                </a:solidFill>
              </a:rPr>
              <a:t>				Benefits of Advisory</a:t>
            </a:r>
          </a:p>
        </p:txBody>
      </p:sp>
      <p:sp>
        <p:nvSpPr>
          <p:cNvPr id="8" name="Rectangle 7"/>
          <p:cNvSpPr/>
          <p:nvPr/>
        </p:nvSpPr>
        <p:spPr>
          <a:xfrm>
            <a:off x="4000501" y="2399019"/>
            <a:ext cx="7936173" cy="19166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951" y="2480176"/>
            <a:ext cx="7764724" cy="1754326"/>
          </a:xfrm>
          <a:prstGeom prst="rect">
            <a:avLst/>
          </a:prstGeom>
          <a:noFill/>
        </p:spPr>
        <p:txBody>
          <a:bodyPr wrap="square" rtlCol="0">
            <a:spAutoFit/>
          </a:bodyPr>
          <a:lstStyle/>
          <a:p>
            <a:pPr>
              <a:lnSpc>
                <a:spcPct val="150000"/>
              </a:lnSpc>
            </a:pPr>
            <a:r>
              <a:rPr lang="en-US" dirty="0">
                <a:solidFill>
                  <a:schemeClr val="bg1"/>
                </a:solidFill>
              </a:rPr>
              <a:t>TOPIC  2     INSIGHTS		Purpose</a:t>
            </a:r>
          </a:p>
          <a:p>
            <a:pPr>
              <a:lnSpc>
                <a:spcPct val="150000"/>
              </a:lnSpc>
            </a:pPr>
            <a:r>
              <a:rPr lang="en-US" dirty="0">
                <a:solidFill>
                  <a:schemeClr val="bg1"/>
                </a:solidFill>
              </a:rPr>
              <a:t>				Role</a:t>
            </a:r>
          </a:p>
          <a:p>
            <a:pPr>
              <a:lnSpc>
                <a:spcPct val="150000"/>
              </a:lnSpc>
            </a:pPr>
            <a:r>
              <a:rPr lang="en-US" dirty="0">
                <a:solidFill>
                  <a:schemeClr val="bg1"/>
                </a:solidFill>
              </a:rPr>
              <a:t>				Duties</a:t>
            </a:r>
          </a:p>
          <a:p>
            <a:pPr>
              <a:lnSpc>
                <a:spcPct val="150000"/>
              </a:lnSpc>
            </a:pPr>
            <a:r>
              <a:rPr lang="en-US" dirty="0">
                <a:solidFill>
                  <a:schemeClr val="bg1"/>
                </a:solidFill>
              </a:rPr>
              <a:t>				Meetings</a:t>
            </a:r>
          </a:p>
        </p:txBody>
      </p:sp>
      <p:sp>
        <p:nvSpPr>
          <p:cNvPr id="11" name="Rectangle 10"/>
          <p:cNvSpPr/>
          <p:nvPr/>
        </p:nvSpPr>
        <p:spPr>
          <a:xfrm>
            <a:off x="4000502" y="4577684"/>
            <a:ext cx="7936172" cy="18651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71951" y="4633118"/>
            <a:ext cx="7764722" cy="1754326"/>
          </a:xfrm>
          <a:prstGeom prst="rect">
            <a:avLst/>
          </a:prstGeom>
          <a:noFill/>
        </p:spPr>
        <p:txBody>
          <a:bodyPr wrap="square" rtlCol="0">
            <a:spAutoFit/>
          </a:bodyPr>
          <a:lstStyle/>
          <a:p>
            <a:pPr>
              <a:lnSpc>
                <a:spcPct val="150000"/>
              </a:lnSpc>
            </a:pPr>
            <a:r>
              <a:rPr lang="en-US" dirty="0">
                <a:solidFill>
                  <a:schemeClr val="bg1"/>
                </a:solidFill>
              </a:rPr>
              <a:t>TOPIC  3     			Bylaws</a:t>
            </a:r>
          </a:p>
          <a:p>
            <a:pPr>
              <a:lnSpc>
                <a:spcPct val="150000"/>
              </a:lnSpc>
            </a:pPr>
            <a:r>
              <a:rPr lang="en-US" dirty="0">
                <a:solidFill>
                  <a:schemeClr val="bg1"/>
                </a:solidFill>
              </a:rPr>
              <a:t>HOW DO I GET STARTED		Sunshine</a:t>
            </a:r>
          </a:p>
          <a:p>
            <a:pPr>
              <a:lnSpc>
                <a:spcPct val="150000"/>
              </a:lnSpc>
            </a:pPr>
            <a:r>
              <a:rPr lang="en-US" dirty="0">
                <a:solidFill>
                  <a:schemeClr val="bg1"/>
                </a:solidFill>
              </a:rPr>
              <a:t>				Robert’s Rules of Order</a:t>
            </a:r>
          </a:p>
          <a:p>
            <a:pPr>
              <a:lnSpc>
                <a:spcPct val="150000"/>
              </a:lnSpc>
            </a:pPr>
            <a:r>
              <a:rPr lang="en-US" dirty="0">
                <a:solidFill>
                  <a:schemeClr val="bg1"/>
                </a:solidFill>
              </a:rPr>
              <a:t>				Information Needed For Your Meetings</a:t>
            </a:r>
          </a:p>
        </p:txBody>
      </p:sp>
    </p:spTree>
    <p:extLst>
      <p:ext uri="{BB962C8B-B14F-4D97-AF65-F5344CB8AC3E}">
        <p14:creationId xmlns:p14="http://schemas.microsoft.com/office/powerpoint/2010/main" val="4080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BYLAWS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49598" y="1263481"/>
            <a:ext cx="9737263" cy="5324535"/>
          </a:xfrm>
          <a:prstGeom prst="rect">
            <a:avLst/>
          </a:prstGeom>
          <a:noFill/>
        </p:spPr>
        <p:txBody>
          <a:bodyPr wrap="square">
            <a:spAutoFit/>
          </a:bodyPr>
          <a:lstStyle/>
          <a:p>
            <a:r>
              <a:rPr lang="en-US" sz="2800" b="1" dirty="0">
                <a:solidFill>
                  <a:schemeClr val="bg1"/>
                </a:solidFill>
              </a:rPr>
              <a:t>Every school must have a set of Bylaws.</a:t>
            </a:r>
          </a:p>
          <a:p>
            <a:r>
              <a:rPr lang="en-US" sz="2400" dirty="0">
                <a:solidFill>
                  <a:schemeClr val="bg1"/>
                </a:solidFill>
              </a:rPr>
              <a:t>If you cannot find your school’s bylaws</a:t>
            </a:r>
            <a:r>
              <a:rPr lang="en-US" sz="2400" b="1" dirty="0">
                <a:solidFill>
                  <a:schemeClr val="bg1"/>
                </a:solidFill>
              </a:rPr>
              <a:t> </a:t>
            </a:r>
            <a:r>
              <a:rPr lang="en-US" sz="2400" dirty="0">
                <a:solidFill>
                  <a:schemeClr val="bg1"/>
                </a:solidFill>
              </a:rPr>
              <a:t>a</a:t>
            </a:r>
            <a:r>
              <a:rPr lang="en-US" sz="2400" b="1" dirty="0">
                <a:solidFill>
                  <a:schemeClr val="bg1"/>
                </a:solidFill>
              </a:rPr>
              <a:t> </a:t>
            </a:r>
            <a:r>
              <a:rPr lang="en-US" sz="2400" dirty="0">
                <a:solidFill>
                  <a:schemeClr val="bg1"/>
                </a:solidFill>
              </a:rPr>
              <a:t>template is available in the SAF Manual or at:</a:t>
            </a:r>
            <a:endParaRPr lang="en-US" sz="2400" dirty="0"/>
          </a:p>
          <a:p>
            <a:pPr lvl="0"/>
            <a:r>
              <a:rPr lang="en-US" sz="2400" u="sng" dirty="0">
                <a:solidFill>
                  <a:schemeClr val="accent3">
                    <a:lumMod val="40000"/>
                    <a:lumOff val="60000"/>
                  </a:schemeClr>
                </a:solidFill>
                <a:hlinkClick r:id="rId3">
                  <a:extLst>
                    <a:ext uri="{A12FA001-AC4F-418D-AE19-62706E023703}">
                      <ahyp:hlinkClr xmlns:ahyp="http://schemas.microsoft.com/office/drawing/2018/hyperlinkcolor" val="tx"/>
                    </a:ext>
                  </a:extLst>
                </a:hlinkClick>
              </a:rPr>
              <a:t>Office of School Performance and Accountability - School Advisory Forum Link</a:t>
            </a:r>
            <a:endParaRPr lang="en-US" sz="2400" dirty="0">
              <a:solidFill>
                <a:schemeClr val="accent3">
                  <a:lumMod val="40000"/>
                  <a:lumOff val="60000"/>
                </a:schemeClr>
              </a:solidFill>
            </a:endParaRPr>
          </a:p>
          <a:p>
            <a:pPr lvl="0"/>
            <a:endParaRPr lang="en-US" sz="2400" dirty="0"/>
          </a:p>
          <a:p>
            <a:r>
              <a:rPr lang="en-US" sz="2400" dirty="0">
                <a:solidFill>
                  <a:schemeClr val="bg1"/>
                </a:solidFill>
              </a:rPr>
              <a:t>Bylaws set the rules for the organization</a:t>
            </a:r>
            <a:endParaRPr lang="en-US" sz="2400" dirty="0">
              <a:solidFill>
                <a:srgbClr val="FFFF00"/>
              </a:solidFill>
            </a:endParaRPr>
          </a:p>
          <a:p>
            <a:pPr lvl="1"/>
            <a:r>
              <a:rPr lang="en-US" sz="2400" dirty="0">
                <a:solidFill>
                  <a:schemeClr val="bg1"/>
                </a:solidFill>
              </a:rPr>
              <a:t>Objectives</a:t>
            </a:r>
          </a:p>
          <a:p>
            <a:pPr lvl="1"/>
            <a:r>
              <a:rPr lang="en-US" sz="2400" dirty="0">
                <a:solidFill>
                  <a:schemeClr val="bg1"/>
                </a:solidFill>
              </a:rPr>
              <a:t>Officers</a:t>
            </a:r>
          </a:p>
          <a:p>
            <a:pPr lvl="1"/>
            <a:r>
              <a:rPr lang="en-US" sz="2400" dirty="0">
                <a:solidFill>
                  <a:schemeClr val="bg1"/>
                </a:solidFill>
              </a:rPr>
              <a:t>Duties</a:t>
            </a:r>
          </a:p>
          <a:p>
            <a:pPr lvl="1"/>
            <a:r>
              <a:rPr lang="en-US" sz="2400" dirty="0">
                <a:solidFill>
                  <a:schemeClr val="bg1"/>
                </a:solidFill>
              </a:rPr>
              <a:t>Meetings</a:t>
            </a:r>
          </a:p>
          <a:p>
            <a:pPr lvl="1"/>
            <a:r>
              <a:rPr lang="en-US" sz="2400" dirty="0">
                <a:solidFill>
                  <a:schemeClr val="bg1"/>
                </a:solidFill>
              </a:rPr>
              <a:t>Voting</a:t>
            </a:r>
          </a:p>
          <a:p>
            <a:pPr lvl="1"/>
            <a:r>
              <a:rPr lang="en-US" sz="2400" dirty="0">
                <a:solidFill>
                  <a:schemeClr val="bg1"/>
                </a:solidFill>
              </a:rPr>
              <a:t>Amendments</a:t>
            </a:r>
          </a:p>
          <a:p>
            <a:pPr lvl="1" algn="r"/>
            <a:r>
              <a:rPr lang="en-US" sz="1600" dirty="0">
                <a:solidFill>
                  <a:schemeClr val="bg1"/>
                </a:solidFill>
              </a:rPr>
              <a:t>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586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84496"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79982"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280014" y="2139571"/>
            <a:ext cx="10092285" cy="3893374"/>
          </a:xfrm>
          <a:prstGeom prst="rect">
            <a:avLst/>
          </a:prstGeom>
          <a:noFill/>
        </p:spPr>
        <p:txBody>
          <a:bodyPr wrap="square">
            <a:spAutoFit/>
          </a:bodyPr>
          <a:lstStyle/>
          <a:p>
            <a:pPr marL="342900" lvl="0" indent="-342900" fontAlgn="base">
              <a:buFont typeface="Arial" panose="020B0604020202020204" pitchFamily="34" charset="0"/>
              <a:buChar char="•"/>
            </a:pPr>
            <a:r>
              <a:rPr lang="en-US" sz="2400" dirty="0">
                <a:solidFill>
                  <a:schemeClr val="bg1"/>
                </a:solidFill>
              </a:rPr>
              <a:t>Governmental Proceedings at state and local levels are subject to the Sunshine Law, this includes Advisory Boards</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Meetings must be open to the public</a:t>
            </a:r>
          </a:p>
          <a:p>
            <a:pPr lvl="0" fontAlgn="base"/>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Public notice of meetings required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Official minutes must be recorded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Place of meeting must be easily accessible</a:t>
            </a:r>
          </a:p>
          <a:p>
            <a:pPr lvl="0" fontAlgn="base"/>
            <a:endParaRPr lang="en-US" sz="1100" dirty="0">
              <a:solidFill>
                <a:schemeClr val="bg1"/>
              </a:solidFill>
            </a:endParaRPr>
          </a:p>
          <a:p>
            <a:pPr fontAlgn="base"/>
            <a:r>
              <a:rPr lang="en-US" sz="2400" dirty="0">
                <a:solidFill>
                  <a:schemeClr val="bg1"/>
                </a:solidFill>
              </a:rPr>
              <a:t>(Note: Entire decision-making process must be conducted in an open manner)				</a:t>
            </a:r>
          </a:p>
        </p:txBody>
      </p:sp>
      <p:sp>
        <p:nvSpPr>
          <p:cNvPr id="18" name="Title 1">
            <a:extLst>
              <a:ext uri="{FF2B5EF4-FFF2-40B4-BE49-F238E27FC236}">
                <a16:creationId xmlns:a16="http://schemas.microsoft.com/office/drawing/2014/main" id="{E199600F-A17E-4354-A7AB-0CC2A43A9354}"/>
              </a:ext>
            </a:extLst>
          </p:cNvPr>
          <p:cNvSpPr txBox="1">
            <a:spLocks/>
          </p:cNvSpPr>
          <p:nvPr/>
        </p:nvSpPr>
        <p:spPr>
          <a:xfrm>
            <a:off x="170830" y="199173"/>
            <a:ext cx="10119581" cy="126455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2800" b="1" dirty="0"/>
              <a:t>                                         WHAT DOES IT MEAN TO </a:t>
            </a:r>
          </a:p>
          <a:p>
            <a:pPr algn="ctr"/>
            <a:r>
              <a:rPr lang="en-US" sz="2800" b="1" dirty="0"/>
              <a:t>                                                               “FALL UNDER SUNSHINE LAW” ?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56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D45319A6-97E0-4F99-87A7-953B6AAA712D}"/>
              </a:ext>
            </a:extLst>
          </p:cNvPr>
          <p:cNvSpPr txBox="1"/>
          <p:nvPr/>
        </p:nvSpPr>
        <p:spPr>
          <a:xfrm>
            <a:off x="199103" y="1978266"/>
            <a:ext cx="9837850" cy="3416320"/>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rPr>
              <a:t>Robert’s Rules of Order are guidelines on how to run a meeting</a:t>
            </a:r>
          </a:p>
          <a:p>
            <a:pPr marL="171450" indent="-171450">
              <a:buFont typeface="Arial" panose="020B0604020202020204" pitchFamily="34" charset="0"/>
              <a:buChar char="•"/>
            </a:pPr>
            <a:endParaRPr lang="en-US" sz="2400" i="0" dirty="0">
              <a:solidFill>
                <a:schemeClr val="bg1"/>
              </a:solidFill>
              <a:effectLst/>
              <a:latin typeface="Barlow" panose="00000500000000000000" pitchFamily="2" charset="0"/>
            </a:endParaRPr>
          </a:p>
          <a:p>
            <a:pPr marL="457200" indent="-457200">
              <a:buFont typeface="Arial" panose="020B0604020202020204" pitchFamily="34" charset="0"/>
              <a:buChar char="•"/>
            </a:pPr>
            <a:r>
              <a:rPr lang="en-US" sz="2400" i="0" dirty="0">
                <a:solidFill>
                  <a:schemeClr val="bg1"/>
                </a:solidFill>
                <a:effectLst/>
              </a:rPr>
              <a:t>The meeting structure according to Robert’s Rules of Order is dictated by an agenda </a:t>
            </a:r>
          </a:p>
          <a:p>
            <a:pPr marL="171450" indent="-171450">
              <a:buFont typeface="Arial" panose="020B0604020202020204" pitchFamily="34" charset="0"/>
              <a:buChar char="•"/>
            </a:pPr>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An agenda is a list of items to be discussed in chronological order</a:t>
            </a:r>
          </a:p>
          <a:p>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Creating an agenda also protects a new item from being added once the meeting has begun and helps maintain the flow of the meeting</a:t>
            </a:r>
            <a:endParaRPr lang="en-US" sz="2400" dirty="0">
              <a:solidFill>
                <a:schemeClr val="bg1"/>
              </a:solidFill>
            </a:endParaRPr>
          </a:p>
        </p:txBody>
      </p:sp>
      <p:sp>
        <p:nvSpPr>
          <p:cNvPr id="17" name="Rectangle 16">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9" name="Title 1">
            <a:extLst>
              <a:ext uri="{FF2B5EF4-FFF2-40B4-BE49-F238E27FC236}">
                <a16:creationId xmlns:a16="http://schemas.microsoft.com/office/drawing/2014/main" id="{E199600F-A17E-4354-A7AB-0CC2A43A9354}"/>
              </a:ext>
            </a:extLst>
          </p:cNvPr>
          <p:cNvSpPr txBox="1">
            <a:spLocks/>
          </p:cNvSpPr>
          <p:nvPr/>
        </p:nvSpPr>
        <p:spPr>
          <a:xfrm>
            <a:off x="236592" y="277006"/>
            <a:ext cx="9912828" cy="833663"/>
          </a:xfrm>
          <a:prstGeom prst="rect">
            <a:avLst/>
          </a:prstGeom>
          <a:solidFill>
            <a:schemeClr val="accent2">
              <a:lumMod val="50000"/>
            </a:schemeClr>
          </a:solidFill>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3200" b="1" dirty="0"/>
              <a:t>ROBERT’S RULES OF ORDER</a:t>
            </a:r>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5" name="Isosceles Triangle 3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40" name="Rectangle 3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6199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09" y="285378"/>
            <a:ext cx="10207389" cy="833663"/>
          </a:xfrm>
        </p:spPr>
        <p:txBody>
          <a:bodyPr/>
          <a:lstStyle/>
          <a:p>
            <a:pPr algn="ctr"/>
            <a:r>
              <a:rPr lang="en-US" b="1" dirty="0"/>
              <a:t>TOPIC  3  				  	   CHECK LIST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479E4EF-2EA5-4770-BD6D-20588FB505CD}"/>
              </a:ext>
            </a:extLst>
          </p:cNvPr>
          <p:cNvSpPr txBox="1"/>
          <p:nvPr/>
        </p:nvSpPr>
        <p:spPr>
          <a:xfrm>
            <a:off x="502736" y="1629173"/>
            <a:ext cx="8907408" cy="318856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MEETING CHECKLIST FOR ADVISORY CHAIRS</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endParaRPr lang="en-US" sz="2400" dirty="0">
              <a:solidFill>
                <a:srgbClr val="FFFFFF"/>
              </a:solidFill>
              <a:latin typeface="Calibri"/>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PREPLANNING</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Policy 1.3</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School Bylaws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Fill out volunteer form  </a:t>
            </a:r>
            <a:r>
              <a:rPr kumimoji="0" lang="en-US" sz="2400" i="0" u="none" strike="noStrike" kern="1200" cap="none" spc="0" normalizeH="0" baseline="0" noProof="0" dirty="0">
                <a:ln>
                  <a:noFill/>
                </a:ln>
                <a:solidFill>
                  <a:srgbClr val="FFFFFF"/>
                </a:solidFill>
                <a:effectLst/>
                <a:uLnTx/>
                <a:uFillTx/>
                <a:latin typeface="Calibri"/>
                <a:ea typeface="+mn-ea"/>
                <a:cs typeface="+mn-cs"/>
                <a:hlinkClick r:id="rId3"/>
              </a:rPr>
              <a:t>Volunteer Application</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sng" strike="noStrike" kern="1200" cap="none" spc="0" normalizeH="0" baseline="0" noProof="0" dirty="0">
                <a:ln>
                  <a:noFill/>
                </a:ln>
                <a:solidFill>
                  <a:srgbClr val="FFFFFF"/>
                </a:solidFill>
                <a:effectLst/>
                <a:uLnTx/>
                <a:uFillTx/>
                <a:latin typeface="Calibri"/>
                <a:ea typeface="+mn-ea"/>
                <a:cs typeface="+mn-cs"/>
              </a:rPr>
              <a:t>_____</a:t>
            </a:r>
            <a:r>
              <a:rPr kumimoji="0" lang="en-US" sz="2400" i="0" u="none" strike="noStrike" kern="1200" cap="none" spc="0" normalizeH="0" baseline="0" noProof="0" dirty="0">
                <a:ln>
                  <a:noFill/>
                </a:ln>
                <a:solidFill>
                  <a:srgbClr val="FFFFFF"/>
                </a:solidFill>
                <a:effectLst/>
                <a:uLnTx/>
                <a:uFillTx/>
                <a:latin typeface="Calibri"/>
                <a:ea typeface="+mn-ea"/>
                <a:cs typeface="+mn-cs"/>
              </a:rPr>
              <a:t>  Prepare an agenda</a:t>
            </a:r>
            <a:endParaRPr kumimoji="0" lang="en-US" sz="2400" i="0" u="sng"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0965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07314" y="422817"/>
            <a:ext cx="10515600" cy="772107"/>
          </a:xfrm>
        </p:spPr>
        <p:txBody>
          <a:bodyPr/>
          <a:lstStyle/>
          <a:p>
            <a:pPr algn="r"/>
            <a:r>
              <a:rPr lang="en-US" b="1" dirty="0"/>
              <a:t>TOPIC  4    		COMPONENTS OF A MEETING</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4136124325"/>
              </p:ext>
            </p:extLst>
          </p:nvPr>
        </p:nvGraphicFramePr>
        <p:xfrm>
          <a:off x="807314" y="1618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C6F0AD-F8C2-48FF-AF0E-F5C56CD856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0791" y="1979170"/>
            <a:ext cx="1574225" cy="1356773"/>
          </a:xfrm>
          <a:prstGeom prst="rect">
            <a:avLst/>
          </a:prstGeom>
        </p:spPr>
      </p:pic>
      <p:sp>
        <p:nvSpPr>
          <p:cNvPr id="2" name="Arrow: Pentagon 1">
            <a:extLst>
              <a:ext uri="{FF2B5EF4-FFF2-40B4-BE49-F238E27FC236}">
                <a16:creationId xmlns:a16="http://schemas.microsoft.com/office/drawing/2014/main" id="{002AA625-3A1A-4758-96A6-1F8C3BAFAC81}"/>
              </a:ext>
            </a:extLst>
          </p:cNvPr>
          <p:cNvSpPr/>
          <p:nvPr/>
        </p:nvSpPr>
        <p:spPr>
          <a:xfrm>
            <a:off x="1561505" y="2088354"/>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schemeClr val="bg1"/>
                </a:solidFill>
              </a:rPr>
              <a:t>Agenda</a:t>
            </a:r>
          </a:p>
        </p:txBody>
      </p:sp>
      <p:sp>
        <p:nvSpPr>
          <p:cNvPr id="14" name="Arrow: Pentagon 13">
            <a:extLst>
              <a:ext uri="{FF2B5EF4-FFF2-40B4-BE49-F238E27FC236}">
                <a16:creationId xmlns:a16="http://schemas.microsoft.com/office/drawing/2014/main" id="{5C00B67C-25F5-439D-B264-A447FCE36BA1}"/>
              </a:ext>
            </a:extLst>
          </p:cNvPr>
          <p:cNvSpPr/>
          <p:nvPr/>
        </p:nvSpPr>
        <p:spPr>
          <a:xfrm>
            <a:off x="5014032" y="2088353"/>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noProof="1">
                <a:solidFill>
                  <a:schemeClr val="bg1"/>
                </a:solidFill>
              </a:rPr>
              <a:t>Minutes</a:t>
            </a:r>
            <a:endParaRPr lang="en-US" sz="3600" kern="1200" dirty="0">
              <a:solidFill>
                <a:srgbClr val="FFFFFF"/>
              </a:solidFill>
              <a:latin typeface="Calibri"/>
              <a:ea typeface="+mn-ea"/>
              <a:cs typeface="+mn-cs"/>
            </a:endParaRPr>
          </a:p>
        </p:txBody>
      </p:sp>
      <p:sp>
        <p:nvSpPr>
          <p:cNvPr id="15" name="Arrow: Pentagon 14">
            <a:extLst>
              <a:ext uri="{FF2B5EF4-FFF2-40B4-BE49-F238E27FC236}">
                <a16:creationId xmlns:a16="http://schemas.microsoft.com/office/drawing/2014/main" id="{36217A20-736D-42DA-9940-D1B0FEE05CCB}"/>
              </a:ext>
            </a:extLst>
          </p:cNvPr>
          <p:cNvSpPr/>
          <p:nvPr/>
        </p:nvSpPr>
        <p:spPr>
          <a:xfrm>
            <a:off x="8770792" y="2079197"/>
            <a:ext cx="2063174"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dirty="0">
                <a:solidFill>
                  <a:srgbClr val="FFFFFF"/>
                </a:solidFill>
                <a:latin typeface="+mn-lt"/>
                <a:ea typeface="+mn-ea"/>
                <a:cs typeface="+mn-cs"/>
              </a:rPr>
              <a:t>Motions</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71841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90884"/>
            <a:ext cx="9402767" cy="4832092"/>
          </a:xfrm>
          <a:prstGeom prst="rect">
            <a:avLst/>
          </a:prstGeom>
          <a:noFill/>
        </p:spPr>
        <p:txBody>
          <a:bodyPr wrap="square">
            <a:spAutoFit/>
          </a:bodyPr>
          <a:lstStyle/>
          <a:p>
            <a:pPr fontAlgn="base"/>
            <a:endParaRPr lang="en-US" sz="2800" dirty="0">
              <a:solidFill>
                <a:schemeClr val="bg1"/>
              </a:solidFill>
            </a:endParaRPr>
          </a:p>
          <a:p>
            <a:pPr fontAlgn="base"/>
            <a:r>
              <a:rPr lang="en-US" sz="2800" dirty="0">
                <a:solidFill>
                  <a:schemeClr val="bg1"/>
                </a:solidFill>
              </a:rPr>
              <a:t>SAF Chairs and meetings fall under Sunshine Law. </a:t>
            </a:r>
            <a:r>
              <a:rPr lang="en-US" sz="2400" dirty="0">
                <a:hlinkClick r:id="rId3"/>
              </a:rPr>
              <a:t>(286.0105 F.S.)</a:t>
            </a:r>
            <a:endParaRPr lang="en-US" sz="2400" b="1" dirty="0">
              <a:solidFill>
                <a:schemeClr val="bg1"/>
              </a:solidFill>
            </a:endParaRPr>
          </a:p>
          <a:p>
            <a:pPr fontAlgn="base"/>
            <a:endParaRPr lang="en-US" sz="1000" dirty="0">
              <a:solidFill>
                <a:schemeClr val="bg1"/>
              </a:solidFill>
            </a:endParaRPr>
          </a:p>
          <a:p>
            <a:pPr fontAlgn="base"/>
            <a:r>
              <a:rPr lang="en-US" sz="2800" dirty="0">
                <a:solidFill>
                  <a:schemeClr val="bg1"/>
                </a:solidFill>
              </a:rPr>
              <a:t>Meetings must be advertised, agendas prepared and minutes be taken. </a:t>
            </a:r>
          </a:p>
          <a:p>
            <a:pPr fontAlgn="base"/>
            <a:endParaRPr lang="en-US" sz="1000" dirty="0">
              <a:solidFill>
                <a:schemeClr val="bg1"/>
              </a:solidFill>
            </a:endParaRPr>
          </a:p>
          <a:p>
            <a:pPr fontAlgn="base"/>
            <a:r>
              <a:rPr lang="en-US" sz="2800" dirty="0">
                <a:solidFill>
                  <a:schemeClr val="bg1"/>
                </a:solidFill>
              </a:rPr>
              <a:t>The Principal will advise the SAF chair who to contact to have their meetings advertised on the school website, marquee, social media outlets and ParentLink, who will upload their information onto the SAC Upload Center and who will be making their copies. 					</a:t>
            </a: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20" name="Rectangle 19">
            <a:extLst>
              <a:ext uri="{FF2B5EF4-FFF2-40B4-BE49-F238E27FC236}">
                <a16:creationId xmlns:a16="http://schemas.microsoft.com/office/drawing/2014/main" id="{305F2CE8-80BE-490C-9C12-A2885885D2DD}"/>
              </a:ext>
            </a:extLst>
          </p:cNvPr>
          <p:cNvSpPr/>
          <p:nvPr/>
        </p:nvSpPr>
        <p:spPr>
          <a:xfrm>
            <a:off x="10162013" y="3517"/>
            <a:ext cx="2029987"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7655" y="190239"/>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08996"/>
            <a:ext cx="9740478" cy="5478423"/>
          </a:xfrm>
          <a:prstGeom prst="rect">
            <a:avLst/>
          </a:prstGeom>
          <a:noFill/>
        </p:spPr>
        <p:txBody>
          <a:bodyPr wrap="square">
            <a:spAutoFit/>
          </a:bodyPr>
          <a:lstStyle/>
          <a:p>
            <a:pPr lvl="0" fontAlgn="base"/>
            <a:endParaRPr lang="en-US" sz="2800" dirty="0">
              <a:solidFill>
                <a:schemeClr val="bg1"/>
              </a:solidFill>
            </a:endParaRPr>
          </a:p>
          <a:p>
            <a:pPr lvl="0" fontAlgn="base"/>
            <a:r>
              <a:rPr lang="en-US" sz="2800" dirty="0">
                <a:solidFill>
                  <a:schemeClr val="bg1"/>
                </a:solidFill>
              </a:rPr>
              <a:t>An agenda has three main purposes:</a:t>
            </a:r>
          </a:p>
          <a:p>
            <a:pPr lvl="0" fontAlgn="base"/>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clarifies your objectives in holding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helps participants prepare for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provides a guideline during the meeting</a:t>
            </a:r>
          </a:p>
          <a:p>
            <a:pPr fontAlgn="base"/>
            <a:endParaRPr lang="en-US" sz="2400" dirty="0">
              <a:solidFill>
                <a:schemeClr val="bg1"/>
              </a:solidFill>
            </a:endParaRPr>
          </a:p>
          <a:p>
            <a:pPr fontAlgn="base"/>
            <a:r>
              <a:rPr lang="en-US" sz="2400" i="1" dirty="0">
                <a:solidFill>
                  <a:schemeClr val="bg1"/>
                </a:solidFill>
              </a:rPr>
              <a:t>Specific or generic items to be considered and order of discussion  </a:t>
            </a:r>
          </a:p>
          <a:p>
            <a:pPr fontAlgn="base"/>
            <a:r>
              <a:rPr lang="en-US" sz="2400" i="1" dirty="0">
                <a:solidFill>
                  <a:schemeClr val="bg1"/>
                </a:solidFill>
              </a:rPr>
              <a:t>may be placed on the agenda.</a:t>
            </a:r>
          </a:p>
          <a:p>
            <a:pPr marL="457200" indent="-457200" fontAlgn="base">
              <a:buFont typeface="+mj-lt"/>
              <a:buAutoNum type="arabicPeriod"/>
            </a:pP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1"/>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3" name="Title 1">
            <a:extLst>
              <a:ext uri="{FF2B5EF4-FFF2-40B4-BE49-F238E27FC236}">
                <a16:creationId xmlns:a16="http://schemas.microsoft.com/office/drawing/2014/main" id="{E199600F-A17E-4354-A7AB-0CC2A43A9354}"/>
              </a:ext>
            </a:extLst>
          </p:cNvPr>
          <p:cNvSpPr txBox="1">
            <a:spLocks/>
          </p:cNvSpPr>
          <p:nvPr/>
        </p:nvSpPr>
        <p:spPr>
          <a:xfrm>
            <a:off x="158415" y="15871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5888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57433" y="1151056"/>
            <a:ext cx="9765798" cy="5410712"/>
          </a:xfrm>
          <a:prstGeom prst="rect">
            <a:avLst/>
          </a:prstGeom>
          <a:noFill/>
        </p:spPr>
        <p:txBody>
          <a:bodyPr wrap="square">
            <a:spAutoFit/>
          </a:bodyPr>
          <a:lstStyle/>
          <a:p>
            <a:pPr>
              <a:lnSpc>
                <a:spcPct val="120000"/>
              </a:lnSpc>
            </a:pPr>
            <a:r>
              <a:rPr lang="en-US" b="1" dirty="0">
                <a:solidFill>
                  <a:schemeClr val="bg1"/>
                </a:solidFill>
              </a:rPr>
              <a:t>Call to order:</a:t>
            </a:r>
            <a:r>
              <a:rPr lang="en-US" dirty="0">
                <a:solidFill>
                  <a:schemeClr val="bg1"/>
                </a:solidFill>
              </a:rPr>
              <a:t>		Note the time the meeting was called to order.</a:t>
            </a:r>
          </a:p>
          <a:p>
            <a:pPr>
              <a:lnSpc>
                <a:spcPct val="120000"/>
              </a:lnSpc>
            </a:pPr>
            <a:r>
              <a:rPr lang="en-US" b="1" dirty="0">
                <a:solidFill>
                  <a:schemeClr val="bg1"/>
                </a:solidFill>
              </a:rPr>
              <a:t>Introductions:</a:t>
            </a:r>
            <a:r>
              <a:rPr lang="en-US" dirty="0">
                <a:solidFill>
                  <a:schemeClr val="bg1"/>
                </a:solidFill>
              </a:rPr>
              <a:t>		If the group is small then everyone can introduce themselves. </a:t>
            </a:r>
          </a:p>
          <a:p>
            <a:pPr>
              <a:lnSpc>
                <a:spcPct val="120000"/>
              </a:lnSpc>
            </a:pPr>
            <a:r>
              <a:rPr lang="en-US" b="1" dirty="0">
                <a:solidFill>
                  <a:schemeClr val="bg1"/>
                </a:solidFill>
              </a:rPr>
              <a:t>Approval of minutes: </a:t>
            </a:r>
            <a:r>
              <a:rPr lang="en-US" dirty="0">
                <a:solidFill>
                  <a:schemeClr val="bg1"/>
                </a:solidFill>
              </a:rPr>
              <a:t>	</a:t>
            </a:r>
            <a:r>
              <a:rPr lang="en-US" b="0" dirty="0">
                <a:solidFill>
                  <a:schemeClr val="bg1"/>
                </a:solidFill>
                <a:effectLst/>
              </a:rPr>
              <a:t>The chairperson can obtain unanimous consent 		               		                                   immediately if no one has any comments or amendments, or  after    	                                   corrections are made. </a:t>
            </a:r>
          </a:p>
          <a:p>
            <a:pPr>
              <a:lnSpc>
                <a:spcPct val="120000"/>
              </a:lnSpc>
            </a:pPr>
            <a:r>
              <a:rPr lang="en-US" b="1" dirty="0">
                <a:solidFill>
                  <a:schemeClr val="bg1"/>
                </a:solidFill>
              </a:rPr>
              <a:t>Reports:  			</a:t>
            </a:r>
            <a:r>
              <a:rPr lang="en-US" dirty="0">
                <a:solidFill>
                  <a:schemeClr val="bg1"/>
                </a:solidFill>
              </a:rPr>
              <a:t>Principal Report and any other Committee that has an item to report on .</a:t>
            </a:r>
          </a:p>
          <a:p>
            <a:pPr>
              <a:lnSpc>
                <a:spcPct val="120000"/>
              </a:lnSpc>
            </a:pPr>
            <a:r>
              <a:rPr lang="en-US" b="1" dirty="0">
                <a:solidFill>
                  <a:schemeClr val="bg1"/>
                </a:solidFill>
              </a:rPr>
              <a:t>Presentation: 		</a:t>
            </a:r>
            <a:r>
              <a:rPr lang="en-US" dirty="0">
                <a:solidFill>
                  <a:schemeClr val="bg1"/>
                </a:solidFill>
              </a:rPr>
              <a:t>Information from the  Area Advisory can be  presented for 					discussion at this time or guest speaker.</a:t>
            </a:r>
          </a:p>
          <a:p>
            <a:pPr>
              <a:lnSpc>
                <a:spcPct val="120000"/>
              </a:lnSpc>
            </a:pPr>
            <a:r>
              <a:rPr lang="en-US" b="1" dirty="0">
                <a:solidFill>
                  <a:schemeClr val="bg1"/>
                </a:solidFill>
              </a:rPr>
              <a:t>Unfinished Business: </a:t>
            </a:r>
            <a:r>
              <a:rPr lang="en-US" dirty="0">
                <a:solidFill>
                  <a:schemeClr val="bg1"/>
                </a:solidFill>
              </a:rPr>
              <a:t> 	Information from the last meeting that was not resolved.</a:t>
            </a:r>
            <a:endParaRPr lang="en-US" b="1" dirty="0">
              <a:solidFill>
                <a:schemeClr val="bg1"/>
              </a:solidFill>
            </a:endParaRPr>
          </a:p>
          <a:p>
            <a:pPr>
              <a:lnSpc>
                <a:spcPct val="120000"/>
              </a:lnSpc>
            </a:pPr>
            <a:r>
              <a:rPr lang="en-US" b="1" dirty="0">
                <a:solidFill>
                  <a:schemeClr val="bg1"/>
                </a:solidFill>
              </a:rPr>
              <a:t>New Business: 		</a:t>
            </a:r>
            <a:r>
              <a:rPr lang="en-US" dirty="0">
                <a:solidFill>
                  <a:schemeClr val="bg1"/>
                </a:solidFill>
              </a:rPr>
              <a:t>Present issue(s) from  Area Advisory Council when feedback has been 			requested. Is there any further business to come before the meeting?</a:t>
            </a:r>
          </a:p>
          <a:p>
            <a:pPr>
              <a:lnSpc>
                <a:spcPct val="120000"/>
              </a:lnSpc>
            </a:pPr>
            <a:r>
              <a:rPr lang="en-US" b="1" dirty="0">
                <a:solidFill>
                  <a:schemeClr val="bg1"/>
                </a:solidFill>
              </a:rPr>
              <a:t>Public input:  		</a:t>
            </a:r>
            <a:r>
              <a:rPr lang="en-US" dirty="0">
                <a:solidFill>
                  <a:schemeClr val="bg1"/>
                </a:solidFill>
              </a:rPr>
              <a:t>Any questions or issues that come from public input does not have to be 			addressed at this time.  It can be stated that it may be put on next 				month’s agenda.</a:t>
            </a:r>
          </a:p>
          <a:p>
            <a:pPr>
              <a:lnSpc>
                <a:spcPct val="120000"/>
              </a:lnSpc>
            </a:pPr>
            <a:r>
              <a:rPr lang="en-US" b="1" dirty="0">
                <a:solidFill>
                  <a:schemeClr val="bg1"/>
                </a:solidFill>
              </a:rPr>
              <a:t>Announcement:  		</a:t>
            </a:r>
            <a:r>
              <a:rPr lang="en-US" dirty="0">
                <a:solidFill>
                  <a:schemeClr val="bg1"/>
                </a:solidFill>
              </a:rPr>
              <a:t>Announce the date and time of your next meeting.</a:t>
            </a:r>
          </a:p>
          <a:p>
            <a:pPr>
              <a:lnSpc>
                <a:spcPct val="120000"/>
              </a:lnSpc>
            </a:pPr>
            <a:r>
              <a:rPr lang="en-US" b="1" dirty="0">
                <a:solidFill>
                  <a:schemeClr val="bg1"/>
                </a:solidFill>
              </a:rPr>
              <a:t>Adjourn:	</a:t>
            </a:r>
            <a:r>
              <a:rPr lang="en-US" dirty="0">
                <a:solidFill>
                  <a:schemeClr val="bg1"/>
                </a:solidFill>
              </a:rPr>
              <a:t> 		Note time the time the meeting is adjourned. </a:t>
            </a:r>
            <a:endParaRPr lang="en-US" b="1"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WHAT GOES ON AN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24173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464322" y="1502128"/>
            <a:ext cx="9152019" cy="4351338"/>
          </a:xfrm>
        </p:spPr>
        <p:txBody>
          <a:bodyPr>
            <a:normAutofit lnSpcReduction="10000"/>
          </a:bodyPr>
          <a:lstStyle/>
          <a:p>
            <a:pPr marL="0" indent="0">
              <a:buNone/>
            </a:pPr>
            <a:endParaRPr lang="en-US" sz="2400" dirty="0"/>
          </a:p>
          <a:p>
            <a:pPr marL="0" indent="0">
              <a:buNone/>
            </a:pPr>
            <a:r>
              <a:rPr lang="en-US" sz="2400" dirty="0"/>
              <a:t>Record, maintain, and post minutes of all meetings at the school in accordance with the Florida Sunshine Laws. Policy 1.3 (12)</a:t>
            </a:r>
          </a:p>
          <a:p>
            <a:pPr marL="0" indent="0">
              <a:buNone/>
            </a:pPr>
            <a:endParaRPr lang="en-US" sz="2400" dirty="0"/>
          </a:p>
          <a:p>
            <a:pPr marL="0" indent="0">
              <a:buNone/>
            </a:pPr>
            <a:r>
              <a:rPr lang="en-US" sz="2400" dirty="0"/>
              <a:t>Document major decisions (motions) and ensure that the participants agree with your understanding of the decision. </a:t>
            </a:r>
          </a:p>
          <a:p>
            <a:pPr marL="0" indent="0">
              <a:buNone/>
            </a:pPr>
            <a:endParaRPr lang="en-US" sz="2400" dirty="0"/>
          </a:p>
          <a:p>
            <a:pPr marL="0" indent="0">
              <a:buNone/>
            </a:pPr>
            <a:r>
              <a:rPr lang="en-US" sz="2400" dirty="0"/>
              <a:t>If you’re in doubt, speak up to clarify whether a decision has been made.</a:t>
            </a:r>
          </a:p>
          <a:p>
            <a:pPr marL="0" indent="0">
              <a:buNone/>
            </a:pPr>
            <a:endParaRPr lang="en-US" sz="2400" dirty="0"/>
          </a:p>
          <a:p>
            <a:pPr marL="0" indent="0">
              <a:buNone/>
            </a:pPr>
            <a:r>
              <a:rPr lang="en-US" sz="2400" dirty="0"/>
              <a:t>Minutes must be uploaded onto the Office of Service Quality  (OSQ)</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2287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42715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293777"/>
            <a:ext cx="9383033" cy="4768040"/>
          </a:xfrm>
        </p:spPr>
        <p:txBody>
          <a:bodyPr>
            <a:normAutofit fontScale="25000" lnSpcReduction="20000"/>
          </a:bodyPr>
          <a:lstStyle/>
          <a:p>
            <a:pPr marL="0" indent="0">
              <a:lnSpc>
                <a:spcPct val="120000"/>
              </a:lnSpc>
              <a:buNone/>
            </a:pPr>
            <a:r>
              <a:rPr lang="en-US" sz="8000" i="1" dirty="0"/>
              <a:t>Name of  Organization:</a:t>
            </a:r>
            <a:r>
              <a:rPr lang="en-US" sz="8000" dirty="0"/>
              <a:t>   			ABC Elementary School</a:t>
            </a:r>
            <a:br>
              <a:rPr lang="en-US" sz="8000" dirty="0"/>
            </a:br>
            <a:r>
              <a:rPr lang="en-US" sz="8000" i="1" dirty="0"/>
              <a:t>Name of Group:</a:t>
            </a:r>
            <a:r>
              <a:rPr lang="en-US" sz="8000" dirty="0"/>
              <a:t>			                School Advisory Forum Minutes</a:t>
            </a:r>
            <a:br>
              <a:rPr lang="en-US" sz="8000" dirty="0"/>
            </a:br>
            <a:r>
              <a:rPr lang="en-US" sz="8000" i="1" dirty="0"/>
              <a:t>Location:</a:t>
            </a:r>
            <a:r>
              <a:rPr lang="en-US" sz="8000" dirty="0"/>
              <a:t>				123 Elm Lane, Ft. Lauderdale FL 33333</a:t>
            </a:r>
            <a:br>
              <a:rPr lang="en-US" sz="8000" dirty="0"/>
            </a:br>
            <a:r>
              <a:rPr lang="en-US" sz="8000" i="1" dirty="0"/>
              <a:t>Type of meeting:</a:t>
            </a:r>
            <a:r>
              <a:rPr lang="en-US" sz="8000" dirty="0"/>
              <a:t>			                General Meeting</a:t>
            </a:r>
            <a:br>
              <a:rPr lang="en-US" sz="8000" dirty="0"/>
            </a:br>
            <a:r>
              <a:rPr lang="en-US" sz="8000" i="1" dirty="0"/>
              <a:t>Time:</a:t>
            </a:r>
            <a:r>
              <a:rPr lang="en-US" sz="8000" dirty="0"/>
              <a:t>					September 22, 2021 – 7 P.M</a:t>
            </a:r>
          </a:p>
          <a:p>
            <a:pPr marL="0" indent="0">
              <a:buNone/>
            </a:pPr>
            <a:r>
              <a:rPr lang="en-US" sz="8000" dirty="0"/>
              <a:t> </a:t>
            </a:r>
          </a:p>
          <a:p>
            <a:pPr marL="0" lvl="0" indent="0" fontAlgn="base">
              <a:buNone/>
            </a:pPr>
            <a:r>
              <a:rPr lang="en-US" sz="8000" dirty="0"/>
              <a:t>Role of Participants:  	i.e. Principal gave a report</a:t>
            </a:r>
          </a:p>
          <a:p>
            <a:pPr marL="0" lvl="0" indent="0" fontAlgn="base">
              <a:buNone/>
            </a:pPr>
            <a:r>
              <a:rPr lang="en-US" sz="8000" dirty="0"/>
              <a:t>Discussion items: 	This should include a description and potential outcome </a:t>
            </a:r>
          </a:p>
          <a:p>
            <a:pPr marL="0" lvl="0" indent="0" fontAlgn="base">
              <a:buNone/>
            </a:pPr>
            <a:r>
              <a:rPr lang="en-US" sz="8000" dirty="0"/>
              <a:t>			Include the Motion and results of the motion		</a:t>
            </a:r>
          </a:p>
          <a:p>
            <a:pPr marL="0" lvl="0" indent="0">
              <a:buNone/>
            </a:pPr>
            <a:r>
              <a:rPr lang="en-US" sz="8000" dirty="0"/>
              <a:t>List of participants:  	Sign in Sheet</a:t>
            </a:r>
          </a:p>
          <a:p>
            <a:pPr marL="0" lvl="0" indent="0">
              <a:buNone/>
            </a:pPr>
            <a:endParaRPr lang="en-US" sz="8000" b="0" dirty="0"/>
          </a:p>
          <a:p>
            <a:pPr>
              <a:buFont typeface="Arial" panose="020B0604020202020204" pitchFamily="34" charset="0"/>
              <a:buChar char="•"/>
            </a:pPr>
            <a:r>
              <a:rPr lang="en-US" sz="8000" dirty="0"/>
              <a:t>Generally include only what was done, not what was said.</a:t>
            </a:r>
          </a:p>
          <a:p>
            <a:pPr>
              <a:buFont typeface="Arial" panose="020B0604020202020204" pitchFamily="34" charset="0"/>
              <a:buChar char="•"/>
            </a:pPr>
            <a:r>
              <a:rPr lang="en-US" sz="8000" dirty="0"/>
              <a:t>Finalize the minutes in a timely fashion. </a:t>
            </a:r>
          </a:p>
          <a:p>
            <a:pPr>
              <a:buFont typeface="Arial" panose="020B0604020202020204" pitchFamily="34" charset="0"/>
              <a:buChar char="•"/>
            </a:pPr>
            <a:r>
              <a:rPr lang="en-US" sz="8000" dirty="0"/>
              <a:t>Get them to the chair as they may be needed for an Area Advisory Meeting.</a:t>
            </a:r>
          </a:p>
          <a:p>
            <a:pPr marL="0" indent="0" algn="ctr">
              <a:buNone/>
            </a:pPr>
            <a:r>
              <a:rPr lang="en-US" sz="2800" b="0" i="0" dirty="0">
                <a:effectLst/>
              </a:rPr>
              <a:t> </a:t>
            </a:r>
            <a:endParaRPr lang="en-US" sz="2400" dirty="0"/>
          </a:p>
          <a:p>
            <a:pPr marL="0" indent="0">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5244" y="0"/>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830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2" name="Rectangle 1"/>
          <p:cNvSpPr/>
          <p:nvPr/>
        </p:nvSpPr>
        <p:spPr>
          <a:xfrm>
            <a:off x="4053100" y="493344"/>
            <a:ext cx="7883574" cy="1828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00750" y="765626"/>
            <a:ext cx="7635924" cy="1338828"/>
          </a:xfrm>
          <a:prstGeom prst="rect">
            <a:avLst/>
          </a:prstGeom>
          <a:noFill/>
        </p:spPr>
        <p:txBody>
          <a:bodyPr wrap="square" rtlCol="0">
            <a:spAutoFit/>
          </a:bodyPr>
          <a:lstStyle/>
          <a:p>
            <a:pPr>
              <a:lnSpc>
                <a:spcPct val="150000"/>
              </a:lnSpc>
            </a:pPr>
            <a:r>
              <a:rPr lang="en-US" dirty="0">
                <a:solidFill>
                  <a:schemeClr val="bg1"/>
                </a:solidFill>
              </a:rPr>
              <a:t>TOPIC  4				Agenda</a:t>
            </a:r>
          </a:p>
          <a:p>
            <a:pPr>
              <a:lnSpc>
                <a:spcPct val="150000"/>
              </a:lnSpc>
            </a:pPr>
            <a:r>
              <a:rPr lang="en-US" dirty="0">
                <a:solidFill>
                  <a:schemeClr val="bg1"/>
                </a:solidFill>
              </a:rPr>
              <a:t>COMPONEMTS OF A MEETING	Minutes</a:t>
            </a:r>
          </a:p>
          <a:p>
            <a:pPr>
              <a:lnSpc>
                <a:spcPct val="150000"/>
              </a:lnSpc>
            </a:pPr>
            <a:r>
              <a:rPr lang="en-US" dirty="0">
                <a:solidFill>
                  <a:schemeClr val="bg1"/>
                </a:solidFill>
              </a:rPr>
              <a:t>				Minutes</a:t>
            </a:r>
          </a:p>
        </p:txBody>
      </p:sp>
      <p:sp>
        <p:nvSpPr>
          <p:cNvPr id="9" name="Rectangle 8"/>
          <p:cNvSpPr/>
          <p:nvPr/>
        </p:nvSpPr>
        <p:spPr>
          <a:xfrm>
            <a:off x="4053100" y="2620963"/>
            <a:ext cx="7859973" cy="129653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00750" y="3072183"/>
            <a:ext cx="7635924" cy="369332"/>
          </a:xfrm>
          <a:prstGeom prst="rect">
            <a:avLst/>
          </a:prstGeom>
          <a:noFill/>
        </p:spPr>
        <p:txBody>
          <a:bodyPr wrap="square" rtlCol="0">
            <a:spAutoFit/>
          </a:bodyPr>
          <a:lstStyle/>
          <a:p>
            <a:r>
              <a:rPr lang="en-US" dirty="0">
                <a:solidFill>
                  <a:schemeClr val="bg1"/>
                </a:solidFill>
              </a:rPr>
              <a:t>TOPIC  5	ELECTIONS		Process</a:t>
            </a:r>
          </a:p>
        </p:txBody>
      </p:sp>
      <p:sp>
        <p:nvSpPr>
          <p:cNvPr id="12" name="Rectangle 11"/>
          <p:cNvSpPr/>
          <p:nvPr/>
        </p:nvSpPr>
        <p:spPr>
          <a:xfrm>
            <a:off x="4053100" y="4180090"/>
            <a:ext cx="7859973" cy="20426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0750" y="4316567"/>
            <a:ext cx="7612323" cy="1754326"/>
          </a:xfrm>
          <a:prstGeom prst="rect">
            <a:avLst/>
          </a:prstGeom>
          <a:noFill/>
        </p:spPr>
        <p:txBody>
          <a:bodyPr wrap="square" rtlCol="0">
            <a:spAutoFit/>
          </a:bodyPr>
          <a:lstStyle/>
          <a:p>
            <a:pPr>
              <a:lnSpc>
                <a:spcPct val="150000"/>
              </a:lnSpc>
            </a:pPr>
            <a:r>
              <a:rPr lang="en-US" dirty="0">
                <a:solidFill>
                  <a:schemeClr val="bg1"/>
                </a:solidFill>
              </a:rPr>
              <a:t>TOPIC  6	COMMUNICATION		Looping</a:t>
            </a:r>
          </a:p>
          <a:p>
            <a:pPr>
              <a:lnSpc>
                <a:spcPct val="150000"/>
              </a:lnSpc>
            </a:pPr>
            <a:r>
              <a:rPr lang="en-US" dirty="0">
                <a:solidFill>
                  <a:schemeClr val="bg1"/>
                </a:solidFill>
              </a:rPr>
              <a:t>				Checklist</a:t>
            </a:r>
          </a:p>
          <a:p>
            <a:pPr>
              <a:lnSpc>
                <a:spcPct val="150000"/>
              </a:lnSpc>
            </a:pPr>
            <a:r>
              <a:rPr lang="en-US" dirty="0">
                <a:solidFill>
                  <a:schemeClr val="bg1"/>
                </a:solidFill>
              </a:rPr>
              <a:t>				Membership</a:t>
            </a:r>
          </a:p>
          <a:p>
            <a:pPr>
              <a:lnSpc>
                <a:spcPct val="150000"/>
              </a:lnSpc>
            </a:pPr>
            <a:r>
              <a:rPr lang="en-US" dirty="0">
                <a:solidFill>
                  <a:schemeClr val="bg1"/>
                </a:solidFill>
              </a:rPr>
              <a:t>				Voting</a:t>
            </a:r>
          </a:p>
        </p:txBody>
      </p:sp>
    </p:spTree>
    <p:extLst>
      <p:ext uri="{BB962C8B-B14F-4D97-AF65-F5344CB8AC3E}">
        <p14:creationId xmlns:p14="http://schemas.microsoft.com/office/powerpoint/2010/main" val="168136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080836"/>
            <a:ext cx="9376012" cy="4965022"/>
          </a:xfrm>
        </p:spPr>
        <p:txBody>
          <a:bodyPr>
            <a:normAutofit fontScale="925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2600" b="1" dirty="0">
                <a:effectLst/>
                <a:latin typeface="Calibri" panose="020F0502020204030204" pitchFamily="34" charset="0"/>
                <a:ea typeface="Times New Roman" panose="02020603050405020304" pitchFamily="18" charset="0"/>
                <a:cs typeface="Calibri" panose="020F0502020204030204" pitchFamily="34" charset="0"/>
              </a:rPr>
              <a:t>What is the purpose of making motions?</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i="1" dirty="0">
                <a:effectLst/>
                <a:latin typeface="Calibri" panose="020F0502020204030204" pitchFamily="34" charset="0"/>
                <a:ea typeface="Times New Roman" panose="02020603050405020304" pitchFamily="18" charset="0"/>
                <a:cs typeface="Calibri" panose="020F0502020204030204" pitchFamily="34" charset="0"/>
              </a:rPr>
              <a:t>A motion is a formal proposal by a member to do something. Motions are the basis of the group decision-making process. They focus the group on what is being decided.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A motion is made at a meeting when a desired action is requested.  Motions typically start at a school.  At a School Advisory Forum meeting a topic  brought to the table is often discussed and a result of that discussion is often a motion.  If the body votes in favor of the motion and it requires additional action, it passes to the principal or the area for consideration.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MOTIONS	</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62032"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rPr>
              <a:t>HOW</a:t>
            </a:r>
          </a:p>
          <a:p>
            <a:pPr algn="ctr"/>
            <a:r>
              <a:rPr lang="en-US" sz="3200" b="1" dirty="0">
                <a:solidFill>
                  <a:schemeClr val="bg1"/>
                </a:solidFill>
              </a:rPr>
              <a:t>TO</a:t>
            </a:r>
          </a:p>
          <a:p>
            <a:pPr algn="ctr"/>
            <a:r>
              <a:rPr lang="en-US" sz="3200" b="1" dirty="0">
                <a:solidFill>
                  <a:schemeClr val="bg1"/>
                </a:solidFill>
              </a:rPr>
              <a:t>GET</a:t>
            </a:r>
          </a:p>
          <a:p>
            <a:pPr algn="ctr"/>
            <a:r>
              <a:rPr lang="en-US" sz="32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05818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10" y="211292"/>
            <a:ext cx="9669497" cy="833663"/>
          </a:xfrm>
        </p:spPr>
        <p:txBody>
          <a:bodyPr/>
          <a:lstStyle/>
          <a:p>
            <a:r>
              <a:rPr lang="en-US" b="1" dirty="0"/>
              <a:t>    TOPIC  4   				             MOTIONS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45660" y="1195286"/>
            <a:ext cx="9376012" cy="4965022"/>
          </a:xfrm>
        </p:spPr>
        <p:txBody>
          <a:bodyPr>
            <a:normAutofit fontScale="250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8800" b="0" dirty="0"/>
              <a:t>The Chair recognizes the member wanting to make a motion.</a:t>
            </a:r>
          </a:p>
          <a:p>
            <a:pPr lvl="1">
              <a:buFont typeface="Arial" panose="020B0604020202020204" pitchFamily="34" charset="0"/>
              <a:buChar char="•"/>
            </a:pPr>
            <a:r>
              <a:rPr lang="en-US" sz="8800" b="0" dirty="0"/>
              <a:t>It is suggested that the presenter making the motion put it in writing first.</a:t>
            </a:r>
          </a:p>
          <a:p>
            <a:pPr lvl="1">
              <a:buFont typeface="Arial" panose="020B0604020202020204" pitchFamily="34" charset="0"/>
              <a:buChar char="•"/>
            </a:pPr>
            <a:endParaRPr lang="en-US" sz="4000" dirty="0"/>
          </a:p>
          <a:p>
            <a:pPr>
              <a:buFont typeface="Arial" panose="020B0604020202020204" pitchFamily="34" charset="0"/>
              <a:buChar char="•"/>
            </a:pPr>
            <a:r>
              <a:rPr lang="en-US" sz="8800" b="0" dirty="0"/>
              <a:t>Making the Motion:</a:t>
            </a:r>
          </a:p>
          <a:p>
            <a:pPr marL="0" indent="0">
              <a:buNone/>
            </a:pPr>
            <a:endParaRPr lang="en-US" sz="8800" b="0" dirty="0"/>
          </a:p>
          <a:p>
            <a:pPr lvl="1">
              <a:buFont typeface="Arial" panose="020B0604020202020204" pitchFamily="34" charset="0"/>
              <a:buChar char="•"/>
            </a:pPr>
            <a:r>
              <a:rPr lang="en-US" sz="8800" dirty="0"/>
              <a:t>Always state a motion affirmatively. Say, "I move that we ..." rather than, "I move that we do not ...".</a:t>
            </a:r>
          </a:p>
          <a:p>
            <a:pPr marL="0" indent="0">
              <a:buNone/>
            </a:pPr>
            <a:endParaRPr lang="en-US" sz="4000" b="0" dirty="0"/>
          </a:p>
          <a:p>
            <a:pPr lvl="1">
              <a:buFont typeface="Arial" panose="020B0604020202020204" pitchFamily="34" charset="0"/>
              <a:buChar char="•"/>
            </a:pPr>
            <a:r>
              <a:rPr lang="en-US" sz="8600" b="0" dirty="0"/>
              <a:t>Another member will second </a:t>
            </a:r>
            <a:r>
              <a:rPr lang="en-US" sz="8600" dirty="0"/>
              <a:t>the </a:t>
            </a:r>
            <a:r>
              <a:rPr lang="en-US" sz="8600" b="0" dirty="0"/>
              <a:t>motion or the Chair will call for a second.</a:t>
            </a:r>
          </a:p>
          <a:p>
            <a:pPr>
              <a:buFont typeface="Arial" panose="020B0604020202020204" pitchFamily="34" charset="0"/>
              <a:buChar char="•"/>
            </a:pPr>
            <a:endParaRPr lang="en-US" sz="8800" b="0" dirty="0"/>
          </a:p>
          <a:p>
            <a:pPr lvl="1">
              <a:buFont typeface="Arial" panose="020B0604020202020204" pitchFamily="34" charset="0"/>
              <a:buChar char="•"/>
            </a:pPr>
            <a:r>
              <a:rPr lang="en-US" sz="8600" dirty="0"/>
              <a:t>When a second has been made the Chair will open the floor for discussion.</a:t>
            </a:r>
          </a:p>
          <a:p>
            <a:pPr lvl="1">
              <a:buFont typeface="Arial" panose="020B0604020202020204" pitchFamily="34" charset="0"/>
              <a:buChar char="•"/>
            </a:pPr>
            <a:endParaRPr lang="en-US" sz="8600" b="0" dirty="0"/>
          </a:p>
          <a:p>
            <a:pPr lvl="1">
              <a:buFont typeface="Arial" panose="020B0604020202020204" pitchFamily="34" charset="0"/>
              <a:buChar char="•"/>
            </a:pPr>
            <a:r>
              <a:rPr lang="en-US" sz="8600" dirty="0"/>
              <a:t>An amendment can be made anytime while the motion is on the floor, the amendment must have a second to proceed.</a:t>
            </a:r>
          </a:p>
          <a:p>
            <a:pPr marL="457200" lvl="1" indent="0">
              <a:buNone/>
            </a:pPr>
            <a:endParaRPr lang="en-US" sz="4000" b="0" dirty="0"/>
          </a:p>
          <a:p>
            <a:pPr lvl="1">
              <a:buFont typeface="Arial" panose="020B0604020202020204" pitchFamily="34" charset="0"/>
              <a:buChar char="•"/>
            </a:pPr>
            <a:r>
              <a:rPr lang="en-US" sz="8600" b="0" dirty="0"/>
              <a:t>If there is no second to the motion, it is lost. There is no further discussion.</a:t>
            </a:r>
          </a:p>
          <a:p>
            <a:pPr marL="0" indent="0">
              <a:buNone/>
            </a:pPr>
            <a:endParaRPr lang="en-US" sz="24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Rectangle 19">
            <a:extLst>
              <a:ext uri="{FF2B5EF4-FFF2-40B4-BE49-F238E27FC236}">
                <a16:creationId xmlns:a16="http://schemas.microsoft.com/office/drawing/2014/main" id="{305F2CE8-80BE-490C-9C12-A2885885D2DD}"/>
              </a:ext>
            </a:extLst>
          </p:cNvPr>
          <p:cNvSpPr/>
          <p:nvPr/>
        </p:nvSpPr>
        <p:spPr>
          <a:xfrm>
            <a:off x="10162032" y="0"/>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06678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9/27/2017</a:t>
            </a:r>
          </a:p>
        </p:txBody>
      </p:sp>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Flow of a motion made at a </a:t>
            </a:r>
          </a:p>
          <a:p>
            <a:pPr algn="ctr"/>
            <a:r>
              <a:rPr lang="en-US" sz="3200" dirty="0">
                <a:solidFill>
                  <a:schemeClr val="bg1"/>
                </a:solidFill>
              </a:rPr>
              <a:t>School Advisory Forum meeting:</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1107050074"/>
              </p:ext>
            </p:extLst>
          </p:nvPr>
        </p:nvGraphicFramePr>
        <p:xfrm>
          <a:off x="398930" y="2273555"/>
          <a:ext cx="8854252"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9017007" y="3835027"/>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9020423" y="4576554"/>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9029849" y="5368120"/>
            <a:ext cx="791570" cy="693763"/>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364393"/>
            <a:ext cx="9280478" cy="4374310"/>
          </a:xfrm>
        </p:spPr>
        <p:txBody>
          <a:bodyPr>
            <a:normAutofit fontScale="25000" lnSpcReduction="20000"/>
          </a:bodyPr>
          <a:lstStyle/>
          <a:p>
            <a:pPr marL="0" indent="0">
              <a:buNone/>
            </a:pPr>
            <a:r>
              <a:rPr lang="en-US" sz="2400" dirty="0"/>
              <a:t> </a:t>
            </a:r>
          </a:p>
          <a:p>
            <a:pPr marL="0" indent="0">
              <a:buNone/>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SAF Chair presents the motion at the Area Meeting. If the Area Advisory Council membership approves the motion, the Area Chair brings the motion to the District Advisory Council.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Area Chair presents the motion to the DAC membership for consideration. If the motion passes, the DAC Chair either forms a subcommittee to further investigate or the the motion is presented to the School Board Members and the Superintendent.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motion is then tracked by the Chief of Staff or his designee. The Chief of Staff sends the motion to the appropriate department head. The Chief of Staff has 21 days to respond as to the status of the motion.</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1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275188"/>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55176"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4" name="Isosceles Triangle 2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99531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437597875"/>
              </p:ext>
            </p:extLst>
          </p:nvPr>
        </p:nvGraphicFramePr>
        <p:xfrm>
          <a:off x="2213593" y="1528553"/>
          <a:ext cx="5371502" cy="454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63E855C6-AADA-49E4-A814-289659C5C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9964" y="1854325"/>
            <a:ext cx="2698760" cy="2259427"/>
          </a:xfrm>
          <a:prstGeom prst="rect">
            <a:avLst/>
          </a:prstGeom>
        </p:spPr>
      </p:pic>
      <p:sp>
        <p:nvSpPr>
          <p:cNvPr id="16" name="Title 1">
            <a:extLst>
              <a:ext uri="{FF2B5EF4-FFF2-40B4-BE49-F238E27FC236}">
                <a16:creationId xmlns:a16="http://schemas.microsoft.com/office/drawing/2014/main" id="{E199600F-A17E-4354-A7AB-0CC2A43A9354}"/>
              </a:ext>
            </a:extLst>
          </p:cNvPr>
          <p:cNvSpPr>
            <a:spLocks noGrp="1"/>
          </p:cNvSpPr>
          <p:nvPr>
            <p:ph type="title"/>
          </p:nvPr>
        </p:nvSpPr>
        <p:spPr>
          <a:xfrm>
            <a:off x="222537" y="223443"/>
            <a:ext cx="9567849" cy="772107"/>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6" name="Rectangle 5">
            <a:extLst>
              <a:ext uri="{FF2B5EF4-FFF2-40B4-BE49-F238E27FC236}">
                <a16:creationId xmlns:a16="http://schemas.microsoft.com/office/drawing/2014/main" id="{305F2CE8-80BE-490C-9C12-A2885885D2DD}"/>
              </a:ext>
            </a:extLst>
          </p:cNvPr>
          <p:cNvSpPr/>
          <p:nvPr/>
        </p:nvSpPr>
        <p:spPr>
          <a:xfrm>
            <a:off x="10127880" y="-1"/>
            <a:ext cx="2057264"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50741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7" y="208432"/>
            <a:ext cx="9567849" cy="833663"/>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txBody>
          <a:bodyPr>
            <a:normAutofit/>
          </a:bodyPr>
          <a:lstStyle/>
          <a:p>
            <a:endParaRPr lang="en-US" sz="2400" dirty="0"/>
          </a:p>
          <a:p>
            <a:pPr>
              <a:buFont typeface="Arial" panose="020B0604020202020204" pitchFamily="34" charset="0"/>
              <a:buChar char="•"/>
            </a:pP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buFont typeface="Arial" panose="020B0604020202020204" pitchFamily="34" charset="0"/>
              <a:buChar char="•"/>
            </a:pPr>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lvl="1">
              <a:buFont typeface="Arial" panose="020B0604020202020204" pitchFamily="34" charset="0"/>
              <a:buChar char="•"/>
            </a:pPr>
            <a:endParaRPr lang="en-US" sz="1200" i="1" dirty="0"/>
          </a:p>
          <a:p>
            <a:pPr>
              <a:buFont typeface="Arial" panose="020B0604020202020204" pitchFamily="34" charset="0"/>
              <a:buChar char="•"/>
            </a:pPr>
            <a:r>
              <a:rPr lang="en-US" sz="2400" dirty="0"/>
              <a:t>Elections must be advertised and should be held at a meeting where the most parents attend. (Example: Open house,  School Advisory Forum or before  a PTA/PTO, Band Booster meeting, SAC, NOT during the meeting.)</a:t>
            </a:r>
          </a:p>
          <a:p>
            <a:pPr>
              <a:buFont typeface="Arial" panose="020B0604020202020204" pitchFamily="34" charset="0"/>
              <a:buChar char="•"/>
            </a:pPr>
            <a:endParaRPr lang="en-US" sz="1200" b="0" i="1" dirty="0">
              <a:solidFill>
                <a:srgbClr val="000000"/>
              </a:solidFill>
            </a:endParaRPr>
          </a:p>
          <a:p>
            <a:pPr lvl="0" algn="l">
              <a:buFont typeface="Arial" panose="020B0604020202020204" pitchFamily="34" charset="0"/>
              <a:buChar char="•"/>
            </a:pPr>
            <a:r>
              <a:rPr lang="en-US" sz="2400" dirty="0"/>
              <a:t>The Nominating Committee will present a slate to membership. </a:t>
            </a:r>
          </a:p>
          <a:p>
            <a:pPr marL="0" lvl="0" indent="0" algn="l">
              <a:buNone/>
            </a:pPr>
            <a:r>
              <a:rPr lang="en-US" sz="2400" i="1" dirty="0"/>
              <a:t>    (Check your bylaws!) </a:t>
            </a:r>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16" name="Rectangle 15">
            <a:extLst>
              <a:ext uri="{FF2B5EF4-FFF2-40B4-BE49-F238E27FC236}">
                <a16:creationId xmlns:a16="http://schemas.microsoft.com/office/drawing/2014/main" id="{305F2CE8-80BE-490C-9C12-A2885885D2DD}"/>
              </a:ext>
            </a:extLst>
          </p:cNvPr>
          <p:cNvSpPr/>
          <p:nvPr/>
        </p:nvSpPr>
        <p:spPr>
          <a:xfrm>
            <a:off x="10127880" y="-1"/>
            <a:ext cx="2064120"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200" b="1" dirty="0">
                <a:solidFill>
                  <a:schemeClr val="bg1"/>
                </a:solidFill>
              </a:rPr>
              <a:t>ELECTION</a:t>
            </a:r>
          </a:p>
          <a:p>
            <a:pPr algn="ctr"/>
            <a:r>
              <a:rPr lang="en-US" sz="3200" b="1" dirty="0">
                <a:solidFill>
                  <a:schemeClr val="bg1"/>
                </a:solidFill>
              </a:rPr>
              <a:t>PROCESS</a:t>
            </a:r>
          </a:p>
          <a:p>
            <a:pPr algn="ctr"/>
            <a:r>
              <a:rPr lang="en-US" sz="3200" b="1" dirty="0">
                <a:solidFill>
                  <a:schemeClr val="bg1"/>
                </a:solidFill>
              </a:rPr>
              <a:t>FOR</a:t>
            </a:r>
          </a:p>
          <a:p>
            <a:pPr algn="ctr"/>
            <a:r>
              <a:rPr lang="en-US" sz="3200" b="1" dirty="0">
                <a:solidFill>
                  <a:schemeClr val="bg1"/>
                </a:solidFill>
              </a:rPr>
              <a:t>SAF &amp; SAC</a:t>
            </a:r>
          </a:p>
          <a:p>
            <a:pPr algn="ctr"/>
            <a:r>
              <a:rPr lang="en-US" sz="3200" b="1" dirty="0">
                <a:solidFill>
                  <a:schemeClr val="bg1"/>
                </a:solidFill>
              </a:rPr>
              <a:t>PARENTS</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7407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5" name="Isosceles Triangle 2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08438"/>
            <a:ext cx="10515600" cy="661308"/>
          </a:xfrm>
        </p:spPr>
        <p:txBody>
          <a:bodyPr/>
          <a:lstStyle/>
          <a:p>
            <a:pPr algn="ctr"/>
            <a:r>
              <a:rPr lang="en-US" sz="3200" b="1" dirty="0">
                <a:solidFill>
                  <a:schemeClr val="bg1"/>
                </a:solidFill>
              </a:rPr>
              <a:t>TOPIC  6					          </a:t>
            </a:r>
            <a:r>
              <a:rPr lang="en-US" sz="3200" b="1" dirty="0"/>
              <a:t>COMMUNICATION</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6695528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45641" y="1934788"/>
            <a:ext cx="1181100" cy="1181100"/>
          </a:xfrm>
          <a:prstGeom prst="rect">
            <a:avLst/>
          </a:prstGeom>
        </p:spPr>
      </p:pic>
      <p:sp>
        <p:nvSpPr>
          <p:cNvPr id="7" name="Arrow: Pentagon 6">
            <a:extLst>
              <a:ext uri="{FF2B5EF4-FFF2-40B4-BE49-F238E27FC236}">
                <a16:creationId xmlns:a16="http://schemas.microsoft.com/office/drawing/2014/main" id="{E99AEC1E-79DD-48CF-90E8-E56232D8B1A2}"/>
              </a:ext>
            </a:extLst>
          </p:cNvPr>
          <p:cNvSpPr/>
          <p:nvPr/>
        </p:nvSpPr>
        <p:spPr>
          <a:xfrm>
            <a:off x="9673666" y="238232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id="{EFB05D1F-7E9B-44F8-98C0-DEFB56E4BD26}"/>
              </a:ext>
            </a:extLst>
          </p:cNvPr>
          <p:cNvSpPr/>
          <p:nvPr/>
        </p:nvSpPr>
        <p:spPr>
          <a:xfrm rot="10800000">
            <a:off x="8642713" y="203537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B3526A-188F-429D-9391-35251C655BCE}"/>
              </a:ext>
            </a:extLst>
          </p:cNvPr>
          <p:cNvSpPr/>
          <p:nvPr/>
        </p:nvSpPr>
        <p:spPr>
          <a:xfrm>
            <a:off x="8926791" y="2125013"/>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21" name="Picture 20">
            <a:extLst>
              <a:ext uri="{FF2B5EF4-FFF2-40B4-BE49-F238E27FC236}">
                <a16:creationId xmlns:a16="http://schemas.microsoft.com/office/drawing/2014/main" id="{6A31A099-797B-4F65-A2C1-8C1A7555302A}"/>
              </a:ext>
            </a:extLst>
          </p:cNvPr>
          <p:cNvPicPr>
            <a:picLocks noChangeAspect="1"/>
          </p:cNvPicPr>
          <p:nvPr/>
        </p:nvPicPr>
        <p:blipFill>
          <a:blip r:embed="rId10"/>
          <a:stretch>
            <a:fillRect/>
          </a:stretch>
        </p:blipFill>
        <p:spPr>
          <a:xfrm>
            <a:off x="5439041" y="1958735"/>
            <a:ext cx="1193381" cy="1331820"/>
          </a:xfrm>
          <a:prstGeom prst="rect">
            <a:avLst/>
          </a:prstGeom>
        </p:spPr>
      </p:pic>
      <p:pic>
        <p:nvPicPr>
          <p:cNvPr id="18" name="Content Placeholder 5">
            <a:extLst>
              <a:ext uri="{FF2B5EF4-FFF2-40B4-BE49-F238E27FC236}">
                <a16:creationId xmlns:a16="http://schemas.microsoft.com/office/drawing/2014/main" id="{2B29BC27-4E2F-4037-91AE-613D24DB8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783" y="1972595"/>
            <a:ext cx="1325643" cy="1331820"/>
          </a:xfrm>
          <a:prstGeom prst="rect">
            <a:avLst/>
          </a:prstGeom>
          <a:solidFill>
            <a:schemeClr val="accent2">
              <a:lumMod val="75000"/>
            </a:schemeClr>
          </a:solidFill>
          <a:ln>
            <a:solidFill>
              <a:schemeClr val="accent1"/>
            </a:solidFill>
          </a:ln>
        </p:spPr>
      </p:pic>
    </p:spTree>
    <p:extLst>
      <p:ext uri="{BB962C8B-B14F-4D97-AF65-F5344CB8AC3E}">
        <p14:creationId xmlns:p14="http://schemas.microsoft.com/office/powerpoint/2010/main" val="685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2" name="Footer Placeholder 11">
            <a:extLst>
              <a:ext uri="{FF2B5EF4-FFF2-40B4-BE49-F238E27FC236}">
                <a16:creationId xmlns:a16="http://schemas.microsoft.com/office/drawing/2014/main" id="{90251617-4A77-4625-9281-72D70BDC681A}"/>
              </a:ext>
            </a:extLst>
          </p:cNvPr>
          <p:cNvSpPr>
            <a:spLocks noGrp="1"/>
          </p:cNvSpPr>
          <p:nvPr>
            <p:ph type="ftr" sz="quarter" idx="11"/>
          </p:nvPr>
        </p:nvSpPr>
        <p:spPr/>
        <p:txBody>
          <a:bodyPr/>
          <a:lstStyle/>
          <a:p>
            <a:r>
              <a:rPr lang="en-US"/>
              <a:t>8.25.2021</a:t>
            </a:r>
            <a:endParaRPr lang="en-US" dirty="0"/>
          </a:p>
        </p:txBody>
      </p:sp>
      <p:sp>
        <p:nvSpPr>
          <p:cNvPr id="14" name="Rectangle 13">
            <a:extLst>
              <a:ext uri="{FF2B5EF4-FFF2-40B4-BE49-F238E27FC236}">
                <a16:creationId xmlns:a16="http://schemas.microsoft.com/office/drawing/2014/main" id="{848A1BE4-4E7D-4182-BB5F-FC10549AFB18}"/>
              </a:ext>
            </a:extLst>
          </p:cNvPr>
          <p:cNvSpPr/>
          <p:nvPr/>
        </p:nvSpPr>
        <p:spPr>
          <a:xfrm>
            <a:off x="808571" y="192011"/>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 6		THE PUBLIC ENGAGEMENT LOOP “LOOPING</a:t>
            </a:r>
            <a:r>
              <a:rPr lang="en-US" sz="2400" dirty="0"/>
              <a:t>” – POLICY 1164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2" name="Isosceles Triangle 2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5" name="Rectangle 2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35660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53403" y="0"/>
            <a:ext cx="2052245" cy="657341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8" y="1502128"/>
            <a:ext cx="9490937" cy="4351338"/>
          </a:xfrm>
        </p:spPr>
        <p:txBody>
          <a:bodyPr>
            <a:normAutofit lnSpcReduction="10000"/>
          </a:bodyPr>
          <a:lstStyle/>
          <a:p>
            <a:pPr marL="0" indent="0">
              <a:buNone/>
            </a:pPr>
            <a:endParaRPr lang="en-US" sz="2400" dirty="0"/>
          </a:p>
          <a:p>
            <a:pPr marL="0" indent="0">
              <a:buNone/>
            </a:pPr>
            <a:r>
              <a:rPr lang="en-US" sz="2200" b="0" i="0" dirty="0">
                <a:effectLst/>
              </a:rPr>
              <a:t>The School Advisory Forum Manual </a:t>
            </a:r>
            <a:r>
              <a:rPr lang="en-US" sz="2200" dirty="0"/>
              <a:t>provides </a:t>
            </a:r>
            <a:r>
              <a:rPr lang="en-US" sz="2200" b="0" i="0" dirty="0">
                <a:effectLst/>
              </a:rPr>
              <a:t>information on these topics.</a:t>
            </a:r>
          </a:p>
          <a:p>
            <a:pPr marL="0" indent="0">
              <a:buNone/>
            </a:pPr>
            <a:endParaRPr lang="en-US" sz="2200" b="0" i="0" dirty="0">
              <a:effectLst/>
            </a:endParaRPr>
          </a:p>
          <a:p>
            <a:pPr marL="0" indent="0">
              <a:buNone/>
            </a:pPr>
            <a:r>
              <a:rPr lang="en-US" sz="2200" dirty="0"/>
              <a:t>Topics covered are:</a:t>
            </a:r>
          </a:p>
          <a:p>
            <a:pPr marL="0" indent="0">
              <a:buNone/>
            </a:pPr>
            <a:endParaRPr lang="en-US" sz="2200" dirty="0"/>
          </a:p>
          <a:p>
            <a:pPr marL="0" indent="0">
              <a:buNone/>
            </a:pPr>
            <a:r>
              <a:rPr lang="en-US" sz="2200" b="0" i="0" dirty="0">
                <a:effectLst/>
              </a:rPr>
              <a:t>PLAN THE MEETING</a:t>
            </a:r>
            <a:endParaRPr lang="en-US" sz="2200" dirty="0"/>
          </a:p>
          <a:p>
            <a:pPr marL="0" indent="0">
              <a:buNone/>
            </a:pPr>
            <a:r>
              <a:rPr lang="en-US" sz="2400" dirty="0"/>
              <a:t>_____ </a:t>
            </a:r>
            <a:r>
              <a:rPr lang="en-US" sz="2200" dirty="0"/>
              <a:t>	Meet the principal</a:t>
            </a:r>
          </a:p>
          <a:p>
            <a:pPr marL="0" indent="0">
              <a:buNone/>
            </a:pPr>
            <a:r>
              <a:rPr lang="en-US" sz="2400" dirty="0"/>
              <a:t>_____ </a:t>
            </a:r>
            <a:r>
              <a:rPr lang="en-US" sz="2200" dirty="0"/>
              <a:t>	Meeting dates established and advertised</a:t>
            </a:r>
          </a:p>
          <a:p>
            <a:pPr marL="0" indent="0">
              <a:buNone/>
            </a:pPr>
            <a:r>
              <a:rPr lang="en-US" sz="2400" dirty="0"/>
              <a:t>_____ </a:t>
            </a:r>
            <a:r>
              <a:rPr lang="en-US" sz="2200" dirty="0"/>
              <a:t>	Contact guest speaker</a:t>
            </a:r>
          </a:p>
          <a:p>
            <a:pPr marL="0" indent="0">
              <a:buNone/>
            </a:pPr>
            <a:r>
              <a:rPr lang="en-US" sz="2400" dirty="0"/>
              <a:t>_____ </a:t>
            </a:r>
            <a:r>
              <a:rPr lang="en-US" sz="2200" dirty="0"/>
              <a:t>	Agenda development and distributed</a:t>
            </a:r>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68282" y="215452"/>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  </a:t>
            </a:r>
            <a:r>
              <a:rPr lang="en-US" sz="3600" b="1" dirty="0"/>
              <a:t>TOPIC  </a:t>
            </a:r>
            <a:r>
              <a:rPr lang="en-ZA" sz="3600" b="1" dirty="0"/>
              <a:t>6                 PLAN THE MEETING CHECKLIST</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73416"/>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6133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00250" y="1507918"/>
            <a:ext cx="9504585" cy="4578985"/>
          </a:xfrm>
        </p:spPr>
        <p:txBody>
          <a:bodyPr>
            <a:normAutofit fontScale="92500" lnSpcReduction="10000"/>
          </a:bodyPr>
          <a:lstStyle/>
          <a:p>
            <a:pPr marL="0" indent="0">
              <a:buNone/>
            </a:pPr>
            <a:r>
              <a:rPr lang="en-US" sz="2800" dirty="0"/>
              <a:t>OPERATE THE MEETING</a:t>
            </a:r>
          </a:p>
          <a:p>
            <a:pPr marL="0" indent="0">
              <a:buNone/>
            </a:pPr>
            <a:r>
              <a:rPr lang="en-US" sz="2000" dirty="0"/>
              <a:t>_____ </a:t>
            </a:r>
            <a:r>
              <a:rPr lang="en-US" sz="2200" dirty="0"/>
              <a:t>Start on time</a:t>
            </a:r>
          </a:p>
          <a:p>
            <a:pPr marL="0" indent="0">
              <a:buNone/>
            </a:pPr>
            <a:r>
              <a:rPr lang="en-US" sz="2000" dirty="0"/>
              <a:t>_____ </a:t>
            </a:r>
            <a:r>
              <a:rPr lang="en-US" sz="2200" dirty="0"/>
              <a:t>Guidelines should be established and conveyed to group as the meeting begins</a:t>
            </a:r>
          </a:p>
          <a:p>
            <a:pPr marL="0" indent="0">
              <a:buNone/>
            </a:pPr>
            <a:r>
              <a:rPr lang="en-US" sz="2000" dirty="0"/>
              <a:t>_____ </a:t>
            </a:r>
            <a:r>
              <a:rPr lang="en-US" sz="2200" dirty="0"/>
              <a:t>Discuss one item at a time and move on (avoid getting side-tracked)</a:t>
            </a:r>
          </a:p>
          <a:p>
            <a:pPr marL="0" indent="0">
              <a:buNone/>
            </a:pPr>
            <a:r>
              <a:rPr lang="en-US" sz="2000" dirty="0"/>
              <a:t>_____ </a:t>
            </a:r>
            <a:r>
              <a:rPr lang="en-US" sz="2200" dirty="0"/>
              <a:t>Get input from the group</a:t>
            </a:r>
          </a:p>
          <a:p>
            <a:pPr marL="0" indent="0">
              <a:buNone/>
            </a:pPr>
            <a:r>
              <a:rPr lang="en-US" sz="2000" dirty="0"/>
              <a:t>_____ </a:t>
            </a:r>
            <a:r>
              <a:rPr lang="en-US" sz="2200" dirty="0"/>
              <a:t>Summarize decisions</a:t>
            </a:r>
          </a:p>
          <a:p>
            <a:pPr marL="0" indent="0">
              <a:buNone/>
            </a:pPr>
            <a:r>
              <a:rPr lang="en-US" sz="2000" dirty="0"/>
              <a:t>_____ </a:t>
            </a:r>
            <a:r>
              <a:rPr lang="en-US" sz="2200" dirty="0"/>
              <a:t>Review follow-up responsibilities and deadlines</a:t>
            </a:r>
          </a:p>
          <a:p>
            <a:pPr marL="0" indent="0">
              <a:buNone/>
            </a:pPr>
            <a:endParaRPr lang="en-US" sz="2200" dirty="0"/>
          </a:p>
          <a:p>
            <a:pPr marL="0" indent="0">
              <a:buNone/>
            </a:pPr>
            <a:r>
              <a:rPr lang="en-US" sz="2800" dirty="0"/>
              <a:t>FOLLOW UP</a:t>
            </a:r>
          </a:p>
          <a:p>
            <a:pPr marL="0" indent="0">
              <a:buNone/>
            </a:pPr>
            <a:r>
              <a:rPr lang="en-US" sz="2400" dirty="0"/>
              <a:t>_____ Minutes should be shared and posted in a timely manner</a:t>
            </a:r>
          </a:p>
          <a:p>
            <a:pPr marL="0" indent="0">
              <a:buNone/>
            </a:pPr>
            <a:r>
              <a:rPr lang="en-US" sz="2400" dirty="0"/>
              <a:t>_____ Make sure speakers/presenters are thanked</a:t>
            </a:r>
            <a:endParaRPr lang="en-US" sz="2200" b="1" dirty="0"/>
          </a:p>
          <a:p>
            <a:pPr marL="0" indent="0">
              <a:buNone/>
            </a:pPr>
            <a:endParaRPr lang="en-US" sz="2200" dirty="0"/>
          </a:p>
        </p:txBody>
      </p:sp>
      <p:sp>
        <p:nvSpPr>
          <p:cNvPr id="16" name="Title 1">
            <a:extLst>
              <a:ext uri="{FF2B5EF4-FFF2-40B4-BE49-F238E27FC236}">
                <a16:creationId xmlns:a16="http://schemas.microsoft.com/office/drawing/2014/main" id="{E199600F-A17E-4354-A7AB-0CC2A43A9354}"/>
              </a:ext>
            </a:extLst>
          </p:cNvPr>
          <p:cNvSpPr txBox="1">
            <a:spLocks/>
          </p:cNvSpPr>
          <p:nvPr/>
        </p:nvSpPr>
        <p:spPr>
          <a:xfrm>
            <a:off x="268282" y="252810"/>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sz="3600" b="1" dirty="0"/>
              <a:t>  TOPIC  </a:t>
            </a:r>
            <a:r>
              <a:rPr lang="en-ZA" sz="3600" b="1" dirty="0"/>
              <a:t>6                  PLAN THEMEETING CHECKLIST	</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9695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9247238" y="0"/>
            <a:ext cx="2944761" cy="6721473"/>
          </a:xfrm>
        </p:spPr>
        <p:txBody>
          <a:bodyPr/>
          <a:lstStyle/>
          <a:p>
            <a:pPr algn="ctr">
              <a:lnSpc>
                <a:spcPct val="150000"/>
              </a:lnSpc>
            </a:pPr>
            <a:r>
              <a:rPr lang="en-US" b="1" dirty="0"/>
              <a:t>Who can I contact?</a:t>
            </a:r>
            <a:br>
              <a:rPr lang="en-US" b="1" dirty="0"/>
            </a:br>
            <a:r>
              <a:rPr lang="en-US" dirty="0">
                <a:latin typeface="+mn-lt"/>
              </a:rPr>
              <a:t> </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475387903"/>
              </p:ext>
            </p:extLst>
          </p:nvPr>
        </p:nvGraphicFramePr>
        <p:xfrm>
          <a:off x="838200" y="204952"/>
          <a:ext cx="7996084" cy="614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Isosceles Triangle 1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08978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89568" y="917062"/>
            <a:ext cx="9567850" cy="5234463"/>
          </a:xfrm>
        </p:spPr>
        <p:txBody>
          <a:bodyPr>
            <a:normAutofit lnSpcReduction="10000"/>
          </a:bodyPr>
          <a:lstStyle/>
          <a:p>
            <a:pPr marL="0" indent="0">
              <a:buNone/>
            </a:pPr>
            <a:endParaRPr lang="en-US" sz="2400" dirty="0"/>
          </a:p>
          <a:p>
            <a:pPr marL="0" indent="0" algn="ctr">
              <a:buNone/>
            </a:pPr>
            <a:r>
              <a:rPr lang="en-US" sz="2800" b="0" i="0" dirty="0">
                <a:effectLst/>
              </a:rPr>
              <a:t> </a:t>
            </a:r>
            <a:endParaRPr lang="en-US" sz="3800" dirty="0"/>
          </a:p>
          <a:p>
            <a:pPr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MEMBERSHIP</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membership of the School Advisory Forum (SAF) shall be representative of the school community to include parents or guardians of students enrolled in the school, students of the school, </a:t>
            </a:r>
            <a:r>
              <a:rPr lang="en-US" sz="2400" dirty="0">
                <a:latin typeface="Calibri" panose="020F0502020204030204" pitchFamily="34" charset="0"/>
                <a:ea typeface="Calibri" panose="020F0502020204030204" pitchFamily="34" charset="0"/>
                <a:cs typeface="Calibri" panose="020F0502020204030204" pitchFamily="34" charset="0"/>
              </a:rPr>
              <a:t>employees of the school, </a:t>
            </a:r>
            <a:r>
              <a:rPr lang="en-US" sz="2400" dirty="0">
                <a:effectLst/>
                <a:latin typeface="Calibri" panose="020F0502020204030204" pitchFamily="34" charset="0"/>
                <a:ea typeface="Calibri" panose="020F0502020204030204" pitchFamily="34" charset="0"/>
                <a:cs typeface="Calibri" panose="020F0502020204030204" pitchFamily="34" charset="0"/>
              </a:rPr>
              <a:t>business partners of the school, community members and business people. </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Participation from all ethnic, religious, cultural and socioeconomic backgrounds is welcomed and encouraged.</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dirty="0"/>
              <a:t>Policy 1.3 (B)</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1026475" y="1915870"/>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MEMBERSHIP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62521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9" y="1080835"/>
            <a:ext cx="9307773" cy="5234463"/>
          </a:xfrm>
        </p:spPr>
        <p:txBody>
          <a:bodyPr>
            <a:normAutofit/>
          </a:bodyPr>
          <a:lstStyle/>
          <a:p>
            <a:pPr marL="0" indent="0" algn="ctr">
              <a:buNone/>
            </a:pPr>
            <a:r>
              <a:rPr lang="en-US" sz="2800" b="0" i="0" dirty="0">
                <a:effectLst/>
              </a:rPr>
              <a:t> </a:t>
            </a:r>
            <a:endParaRPr lang="en-US" sz="3800" i="0" dirty="0"/>
          </a:p>
          <a:p>
            <a:pPr marL="0" indent="0">
              <a:buNone/>
            </a:pPr>
            <a:r>
              <a:rPr lang="en-US" sz="2600" b="1" dirty="0">
                <a:effectLst/>
                <a:latin typeface="Calibri" panose="020F0502020204030204" pitchFamily="34" charset="0"/>
                <a:ea typeface="Calibri" panose="020F0502020204030204" pitchFamily="34" charset="0"/>
                <a:cs typeface="Calibri" panose="020F0502020204030204" pitchFamily="34" charset="0"/>
              </a:rPr>
              <a:t>VOTING RIGHTS: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Meetings are open to all, but voting rights are granted only to members who are parents or guardians of students who are enrolled in the school or matriculating to the school the following year, students of the school, employees of the school and business partners of the school. To vote at any meeting, members must sign in, present proof that they meet the voting membership requirements, if requested.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t>				</a:t>
            </a:r>
            <a:r>
              <a:rPr lang="en-US" sz="2400" dirty="0"/>
              <a:t>		Policy 1.3 (D)</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VOTING RIGHTS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23408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354842" y="1245476"/>
            <a:ext cx="7307198" cy="4855779"/>
          </a:xfrm>
        </p:spPr>
        <p:txBody>
          <a:bodyPr>
            <a:normAutofit/>
          </a:bodyPr>
          <a:lstStyle/>
          <a:p>
            <a:pPr marL="0" indent="0">
              <a:buNone/>
            </a:pPr>
            <a:r>
              <a:rPr lang="en-US" sz="2400" noProof="1"/>
              <a:t>SAC &amp; SAF Chairs should discuss what will be covered in their two joint meetings.</a:t>
            </a:r>
          </a:p>
          <a:p>
            <a:pPr marL="0" indent="0">
              <a:buNone/>
            </a:pPr>
            <a:r>
              <a:rPr lang="en-US" sz="2400" noProof="1"/>
              <a:t>Sharing of information</a:t>
            </a:r>
          </a:p>
          <a:p>
            <a:pPr marL="0" indent="0">
              <a:buNone/>
            </a:pPr>
            <a:r>
              <a:rPr lang="en-US" sz="2400" noProof="1"/>
              <a:t>Joint training should occur on the following topics…</a:t>
            </a:r>
          </a:p>
          <a:p>
            <a:pPr marL="457200" lvl="1" indent="0">
              <a:buNone/>
            </a:pPr>
            <a:r>
              <a:rPr lang="en-US" sz="2400" noProof="1"/>
              <a:t>	What is a School Advisory Council Member</a:t>
            </a:r>
          </a:p>
          <a:p>
            <a:pPr lvl="3">
              <a:buFont typeface="Arial" panose="020B0604020202020204" pitchFamily="34" charset="0"/>
              <a:buChar char="•"/>
            </a:pPr>
            <a:r>
              <a:rPr lang="en-US" sz="2400" noProof="1"/>
              <a:t>Review Bylaws &amp; Policy 1403</a:t>
            </a:r>
          </a:p>
          <a:p>
            <a:pPr marL="457200" lvl="1" indent="0">
              <a:buNone/>
            </a:pPr>
            <a:r>
              <a:rPr lang="en-US" sz="2400" noProof="1"/>
              <a:t>	What is a School Advisory Forum Member</a:t>
            </a:r>
          </a:p>
          <a:p>
            <a:pPr lvl="3">
              <a:buFont typeface="Arial" panose="020B0604020202020204" pitchFamily="34" charset="0"/>
              <a:buChar char="•"/>
            </a:pPr>
            <a:r>
              <a:rPr lang="en-US" sz="2400" noProof="1"/>
              <a:t>Review Bylaws &amp; Policy 1.3</a:t>
            </a:r>
          </a:p>
          <a:p>
            <a:pPr lvl="3">
              <a:buFont typeface="Arial" panose="020B0604020202020204" pitchFamily="34" charset="0"/>
              <a:buChar char="•"/>
            </a:pPr>
            <a:r>
              <a:rPr lang="en-US" sz="2400" noProof="1"/>
              <a:t>Review &amp; sign School Budget </a:t>
            </a:r>
          </a:p>
          <a:p>
            <a:pPr marL="236538" lvl="2" indent="0">
              <a:buNone/>
            </a:pPr>
            <a:r>
              <a:rPr lang="en-US" sz="2400" noProof="1"/>
              <a:t>	School Accountability Funds</a:t>
            </a:r>
          </a:p>
          <a:p>
            <a:pPr marL="236538" lvl="2" indent="0">
              <a:buNone/>
            </a:pPr>
            <a:r>
              <a:rPr lang="en-US" sz="2400" noProof="1"/>
              <a:t>	Review of the School Improvement Plan</a:t>
            </a:r>
          </a:p>
        </p:txBody>
      </p:sp>
      <p:sp>
        <p:nvSpPr>
          <p:cNvPr id="15" name="Rectangle 14">
            <a:extLst>
              <a:ext uri="{FF2B5EF4-FFF2-40B4-BE49-F238E27FC236}">
                <a16:creationId xmlns:a16="http://schemas.microsoft.com/office/drawing/2014/main"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17" name="Title 1">
            <a:extLst>
              <a:ext uri="{FF2B5EF4-FFF2-40B4-BE49-F238E27FC236}">
                <a16:creationId xmlns:a16="http://schemas.microsoft.com/office/drawing/2014/main"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a:t>
            </a:r>
            <a:r>
              <a:rPr lang="en-US" sz="3600" b="1" dirty="0"/>
              <a:t>TOPIC  </a:t>
            </a:r>
            <a:r>
              <a:rPr lang="en-ZA" sz="3600" b="1" dirty="0"/>
              <a:t>6                        SAC AND SAF RELATIONSHIP</a:t>
            </a:r>
          </a:p>
        </p:txBody>
      </p:sp>
      <p:pic>
        <p:nvPicPr>
          <p:cNvPr id="18" name="Picture Placeholder 23">
            <a:extLst>
              <a:ext uri="{FF2B5EF4-FFF2-40B4-BE49-F238E27FC236}">
                <a16:creationId xmlns:a16="http://schemas.microsoft.com/office/drawing/2014/main" id="{6F0A7CD3-977C-49EC-8A0C-2D5618E613BD}"/>
              </a:ext>
            </a:extLst>
          </p:cNvPr>
          <p:cNvPicPr>
            <a:picLocks noChangeAspect="1"/>
          </p:cNvPicPr>
          <p:nvPr/>
        </p:nvPicPr>
        <p:blipFill>
          <a:blip r:embed="rId3">
            <a:extLst>
              <a:ext uri="{28A0092B-C50C-407E-A947-70E740481C1C}">
                <a14:useLocalDpi xmlns:a14="http://schemas.microsoft.com/office/drawing/2010/main" val="0"/>
              </a:ext>
            </a:extLst>
          </a:blip>
          <a:srcRect l="19242" r="19242"/>
          <a:stretch>
            <a:fillRect/>
          </a:stretch>
        </p:blipFill>
        <p:spPr>
          <a:xfrm>
            <a:off x="8178845" y="1495578"/>
            <a:ext cx="3717068" cy="4355574"/>
          </a:xfrm>
          <a:prstGeom prst="rect">
            <a:avLst/>
          </a:prstGeom>
          <a:noFill/>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89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F2CE8-80BE-490C-9C12-A2885885D2DD}"/>
              </a:ext>
            </a:extLst>
          </p:cNvPr>
          <p:cNvSpPr/>
          <p:nvPr/>
        </p:nvSpPr>
        <p:spPr>
          <a:xfrm>
            <a:off x="2090441" y="285406"/>
            <a:ext cx="9746473" cy="1698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4" name="Text Box 1083"/>
          <p:cNvSpPr txBox="1">
            <a:spLocks noChangeArrowheads="1"/>
          </p:cNvSpPr>
          <p:nvPr/>
        </p:nvSpPr>
        <p:spPr bwMode="auto">
          <a:xfrm>
            <a:off x="2295399" y="349841"/>
            <a:ext cx="9247312" cy="221599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spAutoFit/>
          </a:bodyPr>
          <a:lstStyle/>
          <a:p>
            <a:pPr algn="ctr"/>
            <a:r>
              <a:rPr lang="en-US" sz="9600" dirty="0">
                <a:solidFill>
                  <a:schemeClr val="bg1"/>
                </a:solidFill>
                <a:latin typeface="Segoe UI Black" panose="020B0A02040204020203" pitchFamily="34" charset="0"/>
                <a:ea typeface="Segoe UI Black" panose="020B0A02040204020203" pitchFamily="34" charset="0"/>
              </a:rPr>
              <a:t>THANK YOU</a:t>
            </a:r>
          </a:p>
          <a:p>
            <a:pPr algn="r"/>
            <a:endParaRPr lang="en-US" sz="4800" dirty="0">
              <a:solidFill>
                <a:schemeClr val="bg1"/>
              </a:solidFill>
              <a:latin typeface="Oranda Condensed" pitchFamily="50" charset="0"/>
            </a:endParaRPr>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95" y="285406"/>
            <a:ext cx="1758546" cy="16989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7" name="TextBox 6"/>
          <p:cNvSpPr txBox="1"/>
          <p:nvPr/>
        </p:nvSpPr>
        <p:spPr>
          <a:xfrm>
            <a:off x="830317" y="2191405"/>
            <a:ext cx="10531366" cy="4308872"/>
          </a:xfrm>
          <a:prstGeom prst="rect">
            <a:avLst/>
          </a:prstGeom>
          <a:noFill/>
        </p:spPr>
        <p:txBody>
          <a:bodyPr wrap="square" rtlCol="0">
            <a:spAutoFit/>
          </a:bodyPr>
          <a:lstStyle/>
          <a:p>
            <a:r>
              <a:rPr lang="en-US" sz="4400" dirty="0">
                <a:solidFill>
                  <a:schemeClr val="bg1"/>
                </a:solidFill>
                <a:latin typeface="Segoe UI Black" panose="020B0A02040204020203" pitchFamily="34" charset="0"/>
                <a:ea typeface="Segoe UI Black" panose="020B0A02040204020203" pitchFamily="34" charset="0"/>
              </a:rPr>
              <a:t>We would like to take this opportunity to thank you for your dedication and commitment to the students of Broward County Public Schools. </a:t>
            </a:r>
          </a:p>
          <a:p>
            <a:pPr algn="ctr"/>
            <a:r>
              <a:rPr lang="en-US" sz="5400" dirty="0">
                <a:solidFill>
                  <a:srgbClr val="FF0066"/>
                </a:solidFill>
                <a:latin typeface="Segoe UI Black" panose="020B0A02040204020203" pitchFamily="34" charset="0"/>
                <a:ea typeface="Segoe UI Black" panose="020B0A02040204020203" pitchFamily="34" charset="0"/>
              </a:rPr>
              <a:t>YOU MAKE A DIFFERENCE!</a:t>
            </a:r>
          </a:p>
        </p:txBody>
      </p:sp>
    </p:spTree>
    <p:extLst>
      <p:ext uri="{BB962C8B-B14F-4D97-AF65-F5344CB8AC3E}">
        <p14:creationId xmlns:p14="http://schemas.microsoft.com/office/powerpoint/2010/main" val="17502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006" y="1551644"/>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630706" y="28719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905241"/>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891990"/>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891990"/>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846340"/>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83484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420245"/>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42138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4020607"/>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4020608"/>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586837"/>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Up Arrow 42"/>
          <p:cNvSpPr/>
          <p:nvPr/>
        </p:nvSpPr>
        <p:spPr>
          <a:xfrm rot="10800000">
            <a:off x="9132461" y="2584100"/>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TextBox 43"/>
          <p:cNvSpPr txBox="1"/>
          <p:nvPr/>
        </p:nvSpPr>
        <p:spPr>
          <a:xfrm>
            <a:off x="641111" y="1379209"/>
            <a:ext cx="1877961" cy="4401205"/>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a:solidFill>
                  <a:schemeClr val="bg1"/>
                </a:solidFill>
              </a:rPr>
              <a:t>School to </a:t>
            </a:r>
          </a:p>
          <a:p>
            <a:pPr algn="ctr"/>
            <a:r>
              <a:rPr lang="en-US" sz="2000" dirty="0">
                <a:solidFill>
                  <a:schemeClr val="bg1"/>
                </a:solidFill>
              </a:rPr>
              <a:t>SAF to</a:t>
            </a: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319628"/>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49" name="Title 1">
            <a:extLst>
              <a:ext uri="{FF2B5EF4-FFF2-40B4-BE49-F238E27FC236}">
                <a16:creationId xmlns:a16="http://schemas.microsoft.com/office/drawing/2014/main" id="{505254FE-86CB-4D4D-85C5-DC1B1BF41CFD}"/>
              </a:ext>
            </a:extLst>
          </p:cNvPr>
          <p:cNvSpPr txBox="1">
            <a:spLocks/>
          </p:cNvSpPr>
          <p:nvPr/>
        </p:nvSpPr>
        <p:spPr>
          <a:xfrm>
            <a:off x="204584" y="236596"/>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a:t>
            </a:r>
            <a:r>
              <a:rPr lang="en-US" dirty="0"/>
              <a:t>  </a:t>
            </a:r>
            <a:r>
              <a:rPr lang="en-ZA" b="1" dirty="0"/>
              <a:t>1	        THE FORUM FOR IMPROVING EDUCATION </a:t>
            </a:r>
          </a:p>
        </p:txBody>
      </p:sp>
      <p:sp>
        <p:nvSpPr>
          <p:cNvPr id="53" name="Rectangle 5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54" name="Isosceles Triangle 5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56" name="Rectangle 5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57" name="Rectangle 5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58" name="Rectangle 5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59" name="Rectangle 5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83451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360359109"/>
              </p:ext>
            </p:extLst>
          </p:nvPr>
        </p:nvGraphicFramePr>
        <p:xfrm>
          <a:off x="927345" y="368490"/>
          <a:ext cx="6829289" cy="61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8540" y="258868"/>
            <a:ext cx="10157422" cy="833663"/>
          </a:xfrm>
          <a:prstGeom prst="rect">
            <a:avLst/>
          </a:prstGeom>
          <a:solidFill>
            <a:srgbClr val="0C5968"/>
          </a:solidFill>
          <a:ln>
            <a:solidFill>
              <a:schemeClr val="accent1"/>
            </a:solidFill>
          </a:ln>
        </p:spPr>
        <p:txBody>
          <a:bodyPr vert="horz" lIns="396000" tIns="45720" rIns="396000" bIns="45720" rtlCol="0" anchor="ctr">
            <a:normAutofit fontScale="77500" lnSpcReduction="2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5100" dirty="0"/>
          </a:p>
          <a:p>
            <a:r>
              <a:rPr lang="en-US" sz="5100" b="1" dirty="0"/>
              <a:t>TOPIC </a:t>
            </a:r>
            <a:r>
              <a:rPr lang="en-ZA" sz="5100" b="1" dirty="0"/>
              <a:t> 1</a:t>
            </a:r>
            <a:r>
              <a:rPr lang="en-ZA" sz="4000" b="1" dirty="0"/>
              <a:t>			</a:t>
            </a:r>
            <a:r>
              <a:rPr lang="en-ZA" sz="5100" b="1" dirty="0"/>
              <a:t>YOU ARE IN THE RIGHT PLACE</a:t>
            </a:r>
            <a:r>
              <a:rPr lang="en-ZA" sz="3200" b="1" dirty="0"/>
              <a:t>	</a:t>
            </a:r>
            <a:r>
              <a:rPr lang="en-US" sz="3800" dirty="0"/>
              <a:t> </a:t>
            </a:r>
            <a:endParaRPr lang="en-US" sz="3800" dirty="0">
              <a:solidFill>
                <a:schemeClr val="tx1"/>
              </a:solidFill>
            </a:endParaRPr>
          </a:p>
          <a:p>
            <a:endParaRPr lang="en-ZA" sz="4000" b="1"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4" name="Isosceles Triangle 1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3634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084497749"/>
              </p:ext>
            </p:extLst>
          </p:nvPr>
        </p:nvGraphicFramePr>
        <p:xfrm>
          <a:off x="204046" y="1350717"/>
          <a:ext cx="10033968" cy="46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935710"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 </a:t>
            </a:r>
            <a:r>
              <a:rPr lang="en-ZA" sz="4000" b="1" dirty="0"/>
              <a:t> 1					</a:t>
            </a:r>
            <a:r>
              <a:rPr lang="en-ZA" sz="3200" b="1" dirty="0"/>
              <a:t>	      </a:t>
            </a:r>
            <a:r>
              <a:rPr lang="en-US" sz="3900" b="1" dirty="0"/>
              <a:t>ADVOCATES</a:t>
            </a:r>
            <a:endParaRPr lang="en-US" sz="3900" b="1" dirty="0">
              <a:solidFill>
                <a:schemeClr val="tx1"/>
              </a:solidFill>
            </a:endParaRPr>
          </a:p>
          <a:p>
            <a:endParaRPr lang="en-ZA" sz="4000" b="1" dirty="0"/>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5" name="Isosceles Triangle 1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8391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786115"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a:t>
            </a:r>
            <a:r>
              <a:rPr lang="en-US" sz="4000" dirty="0"/>
              <a:t> </a:t>
            </a:r>
            <a:r>
              <a:rPr lang="en-ZA" sz="4000" b="1" dirty="0"/>
              <a:t> 1	</a:t>
            </a:r>
            <a:r>
              <a:rPr lang="en-ZA" sz="3200" b="1" dirty="0"/>
              <a:t>	                                             </a:t>
            </a:r>
            <a:r>
              <a:rPr lang="en-ZA" sz="4300" b="1" dirty="0"/>
              <a:t>AS  </a:t>
            </a:r>
            <a:r>
              <a:rPr lang="en-US" sz="4300" b="1" dirty="0"/>
              <a:t>ADVOCATES </a:t>
            </a:r>
            <a:endParaRPr lang="en-US" sz="4300" b="1" dirty="0">
              <a:solidFill>
                <a:schemeClr val="tx1"/>
              </a:solidFill>
            </a:endParaRPr>
          </a:p>
          <a:p>
            <a:endParaRPr lang="en-ZA" sz="4000" b="1" dirty="0"/>
          </a:p>
        </p:txBody>
      </p:sp>
      <p:sp>
        <p:nvSpPr>
          <p:cNvPr id="12" name="Round Diagonal Corner Rectangle 4">
            <a:extLst>
              <a:ext uri="{FF2B5EF4-FFF2-40B4-BE49-F238E27FC236}">
                <a16:creationId xmlns:a16="http://schemas.microsoft.com/office/drawing/2014/main" id="{130381F0-E02C-49E1-A1FD-33EBCAD9EABA}"/>
              </a:ext>
            </a:extLst>
          </p:cNvPr>
          <p:cNvSpPr/>
          <p:nvPr/>
        </p:nvSpPr>
        <p:spPr>
          <a:xfrm>
            <a:off x="340526" y="1540056"/>
            <a:ext cx="6644151" cy="7620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2000" dirty="0">
                <a:solidFill>
                  <a:schemeClr val="tx1"/>
                </a:solidFill>
              </a:rPr>
              <a:t>We keep stakeholders up to date on issues and solicit their  views that might not otherwise be heard</a:t>
            </a:r>
          </a:p>
          <a:p>
            <a:endParaRPr lang="en-US" dirty="0">
              <a:solidFill>
                <a:schemeClr val="tx1"/>
              </a:solidFill>
            </a:endParaRPr>
          </a:p>
        </p:txBody>
      </p:sp>
      <p:sp>
        <p:nvSpPr>
          <p:cNvPr id="15" name="Round Diagonal Corner Rectangle 8">
            <a:extLst>
              <a:ext uri="{FF2B5EF4-FFF2-40B4-BE49-F238E27FC236}">
                <a16:creationId xmlns:a16="http://schemas.microsoft.com/office/drawing/2014/main" id="{48451014-FA33-48CB-A0A8-6FD3742819F6}"/>
              </a:ext>
            </a:extLst>
          </p:cNvPr>
          <p:cNvSpPr/>
          <p:nvPr/>
        </p:nvSpPr>
        <p:spPr>
          <a:xfrm>
            <a:off x="340526" y="3987785"/>
            <a:ext cx="6913265"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serve as a way to build public consensus on issues before elected officials make a decision </a:t>
            </a:r>
          </a:p>
        </p:txBody>
      </p:sp>
      <p:sp>
        <p:nvSpPr>
          <p:cNvPr id="16" name="Round Diagonal Corner Rectangle 9">
            <a:extLst>
              <a:ext uri="{FF2B5EF4-FFF2-40B4-BE49-F238E27FC236}">
                <a16:creationId xmlns:a16="http://schemas.microsoft.com/office/drawing/2014/main" id="{61A46658-6BEC-42A0-87EC-8CCEDF72FC40}"/>
              </a:ext>
            </a:extLst>
          </p:cNvPr>
          <p:cNvSpPr/>
          <p:nvPr/>
        </p:nvSpPr>
        <p:spPr>
          <a:xfrm>
            <a:off x="1916014" y="5271762"/>
            <a:ext cx="7315200" cy="774197"/>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a:solidFill>
                <a:schemeClr val="tx1"/>
              </a:solidFill>
            </a:endParaRPr>
          </a:p>
          <a:p>
            <a:pPr marL="274320" indent="-274320" algn="ctr">
              <a:defRPr/>
            </a:pPr>
            <a:r>
              <a:rPr lang="en-US" sz="2000" dirty="0">
                <a:solidFill>
                  <a:schemeClr val="tx1"/>
                </a:solidFill>
              </a:rPr>
              <a:t>We assist in the development of policies and programs from the grassroots level</a:t>
            </a:r>
          </a:p>
          <a:p>
            <a:pPr marL="274320" indent="-274320">
              <a:defRPr/>
            </a:pPr>
            <a:r>
              <a:rPr lang="en-US" dirty="0">
                <a:solidFill>
                  <a:schemeClr val="tx1"/>
                </a:solidFill>
              </a:rPr>
              <a:t> </a:t>
            </a:r>
          </a:p>
        </p:txBody>
      </p:sp>
      <p:sp>
        <p:nvSpPr>
          <p:cNvPr id="17" name="Round Diagonal Corner Rectangle 7">
            <a:extLst>
              <a:ext uri="{FF2B5EF4-FFF2-40B4-BE49-F238E27FC236}">
                <a16:creationId xmlns:a16="http://schemas.microsoft.com/office/drawing/2014/main" id="{7C6910F6-7DDD-4AB9-B2BD-2251BFDA124A}"/>
              </a:ext>
            </a:extLst>
          </p:cNvPr>
          <p:cNvSpPr/>
          <p:nvPr/>
        </p:nvSpPr>
        <p:spPr>
          <a:xfrm>
            <a:off x="2370897" y="2693049"/>
            <a:ext cx="6614653"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are made up of persons of wide-ranging interests and expertise who want to participate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54331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668477"/>
            <a:ext cx="10515600" cy="772107"/>
          </a:xfrm>
        </p:spPr>
        <p:txBody>
          <a:bodyPr/>
          <a:lstStyle/>
          <a:p>
            <a:pPr algn="ctr"/>
            <a:r>
              <a:rPr lang="en-US" b="1" dirty="0"/>
              <a:t>TOPIC  2				   INSIGHTS INTO ADVISORY</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66853362"/>
              </p:ext>
            </p:extLst>
          </p:nvPr>
        </p:nvGraphicFramePr>
        <p:xfrm>
          <a:off x="838200" y="17253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Map with pin">
            <a:extLst>
              <a:ext uri="{FF2B5EF4-FFF2-40B4-BE49-F238E27FC236}">
                <a16:creationId xmlns:a16="http://schemas.microsoft.com/office/drawing/2014/main" id="{11F23C95-6EBA-4356-9138-3C666255E1D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37496" y="1946750"/>
            <a:ext cx="1557337" cy="1300162"/>
          </a:xfrm>
          <a:prstGeom prst="rect">
            <a:avLst/>
          </a:prstGeom>
        </p:spPr>
      </p:pic>
      <p:pic>
        <p:nvPicPr>
          <p:cNvPr id="20" name="Picture 19">
            <a:extLst>
              <a:ext uri="{FF2B5EF4-FFF2-40B4-BE49-F238E27FC236}">
                <a16:creationId xmlns:a16="http://schemas.microsoft.com/office/drawing/2014/main" id="{62DDF184-2BBD-4E09-A4F4-2957E48133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5918" y="2128837"/>
            <a:ext cx="1300163" cy="1300163"/>
          </a:xfrm>
          <a:prstGeom prst="rect">
            <a:avLst/>
          </a:prstGeom>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79804219"/>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3.xml><?xml version="1.0" encoding="utf-8"?>
<ds:datastoreItem xmlns:ds="http://schemas.openxmlformats.org/officeDocument/2006/customXml" ds:itemID="{F4E32C0B-4052-44CB-9341-8AD8B2CC4712}">
  <ds:schemaRefs>
    <ds:schemaRef ds:uri="http://purl.org/dc/elements/1.1/"/>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tf67543618_win32</Template>
  <TotalTime>5302</TotalTime>
  <Words>4864</Words>
  <Application>Microsoft Office PowerPoint</Application>
  <PresentationFormat>Widescreen</PresentationFormat>
  <Paragraphs>1127</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-apple-system</vt:lpstr>
      <vt:lpstr>Arial</vt:lpstr>
      <vt:lpstr>Arial Black</vt:lpstr>
      <vt:lpstr>Barlow</vt:lpstr>
      <vt:lpstr>Calibri</vt:lpstr>
      <vt:lpstr>Calibri Light</vt:lpstr>
      <vt:lpstr>Oranda Condensed</vt:lpstr>
      <vt:lpstr>Segoe UI Black</vt:lpstr>
      <vt:lpstr>Wingdings</vt:lpstr>
      <vt:lpstr>Office Theme</vt:lpstr>
      <vt:lpstr>   School  Advisory  Forum  Orientation 2021-2022  </vt:lpstr>
      <vt:lpstr>PowerPoint Presentation</vt:lpstr>
      <vt:lpstr>PowerPoint Presentation</vt:lpstr>
      <vt:lpstr>Who can I contact?  </vt:lpstr>
      <vt:lpstr>BROWARD COUNTY SCHOOL BOARD</vt:lpstr>
      <vt:lpstr>W E L C O M E</vt:lpstr>
      <vt:lpstr>W E L C O M E</vt:lpstr>
      <vt:lpstr>W E L C O M E</vt:lpstr>
      <vt:lpstr>TOPIC  2       INSIGHTS INTO ADVISORY</vt:lpstr>
      <vt:lpstr>TOPIC  2                PURPOSE</vt:lpstr>
      <vt:lpstr>TOPIC  2                           THE ROLE OF A SAF CHAIR</vt:lpstr>
      <vt:lpstr>TOPIC  2                   THE DUTIES OF A SAF CHAIR  </vt:lpstr>
      <vt:lpstr>PowerPoint Presentation</vt:lpstr>
      <vt:lpstr>TOPIC  2                   SCHOOL ADVISORY COUNCILS (SAC) </vt:lpstr>
      <vt:lpstr>TOPIC  2               AREA ADVISORY COUNCIL MEETING</vt:lpstr>
      <vt:lpstr>TOPIC  3                                HOW TO GET STARTED</vt:lpstr>
      <vt:lpstr>TOPIC  3                GUIDELINES, BY LAWS, SUNSHINE LAW                                                               AND ROBERT’S RULES OF ORDER</vt:lpstr>
      <vt:lpstr>TOPIC  3          GUIDELINES</vt:lpstr>
      <vt:lpstr>TOPIC  3         GUIDELINES</vt:lpstr>
      <vt:lpstr>TOPIC  3             BYLAWS </vt:lpstr>
      <vt:lpstr>PowerPoint Presentation</vt:lpstr>
      <vt:lpstr>PowerPoint Presentation</vt:lpstr>
      <vt:lpstr>TOPIC  3            CHECK LIST </vt:lpstr>
      <vt:lpstr>TOPIC  4      COMPONENTS OF A MEETING</vt:lpstr>
      <vt:lpstr>PowerPoint Presentation</vt:lpstr>
      <vt:lpstr>PowerPoint Presentation</vt:lpstr>
      <vt:lpstr>PowerPoint Presentation</vt:lpstr>
      <vt:lpstr>PowerPoint Presentation</vt:lpstr>
      <vt:lpstr>PowerPoint Presentation</vt:lpstr>
      <vt:lpstr>PowerPoint Presentation</vt:lpstr>
      <vt:lpstr>    TOPIC  4                    MOTIONS </vt:lpstr>
      <vt:lpstr>PowerPoint Presentation</vt:lpstr>
      <vt:lpstr>PowerPoint Presentation</vt:lpstr>
      <vt:lpstr> TOPIC  5                                ELECTIONS  </vt:lpstr>
      <vt:lpstr> TOPIC  5                               ELECTIONS </vt:lpstr>
      <vt:lpstr>TOPIC  6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Samantha E. Masseria &lt;Student&gt;</cp:lastModifiedBy>
  <cp:revision>170</cp:revision>
  <dcterms:created xsi:type="dcterms:W3CDTF">2021-07-13T17:05:42Z</dcterms:created>
  <dcterms:modified xsi:type="dcterms:W3CDTF">2021-09-24T17:33:51Z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